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6CE25-91E7-0C02-6D62-000AD80D0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E888A5-D2C3-676A-5F0A-9D1CE05ED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9622B0-7A86-56A5-B9BE-FF657DEF7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8C1-C574-4B34-9A8E-CAC0E8BCC268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80B93C-0E31-85B5-1C22-360A2270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27DFC3-3828-32BA-FFB7-489C739F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54DA-1DC7-4E87-A256-2DE336546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76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EAEA2-32ED-B804-B8F4-55B1DFF79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9E863B7-007C-3941-1902-6146B8BFE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5E8AAA-E738-AE9E-03D1-4158D377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8C1-C574-4B34-9A8E-CAC0E8BCC268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B77672-2E23-65BB-0474-EAA44977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DF7E31-F3D2-44EB-88B4-BCC35E43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54DA-1DC7-4E87-A256-2DE336546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76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1E5A103-A691-869A-6B5D-011D9BC736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00D4D2D-EFC4-D74C-2B29-B174063CF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30BE8C-70EC-BD8F-F9C7-4B5F812A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8C1-C574-4B34-9A8E-CAC0E8BCC268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FF4237-7BB9-0034-AC15-1481AF77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F74DE9-C58F-A76A-9CCB-B4B7C776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54DA-1DC7-4E87-A256-2DE336546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13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A1306-37AD-1D02-F3C2-EE78E578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5836E6-C09B-F109-D8EA-0772E01F2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D79A8A-3086-A426-9CB6-A2BCB9F2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8C1-C574-4B34-9A8E-CAC0E8BCC268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B80B39-F8DA-D16B-D392-4263A3884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F4552A-0940-06CF-F227-63388F92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54DA-1DC7-4E87-A256-2DE336546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16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06DC3-736F-3585-88C5-E057514B2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13E58E-0B6F-2443-76E9-01AFFEA8F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76D377-3462-73B5-68EE-E4062A00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8C1-C574-4B34-9A8E-CAC0E8BCC268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0FF2D8-77F0-1DDF-B248-A8C47D8E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99706A-E032-6605-C353-BC6D85C1E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54DA-1DC7-4E87-A256-2DE336546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54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28105-785B-D3E5-52E5-9CBBFD50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AEA884-CB7D-8C1A-79E0-68BA6D0FE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D7F08D-9A42-782D-55E4-ED425777B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87B1C81-F1BE-2F8D-2104-7C6F1610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8C1-C574-4B34-9A8E-CAC0E8BCC268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8AA52E-2736-CB55-F087-6EEDEB58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FE2BFB-1500-EEBE-2DF0-3EC078E4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54DA-1DC7-4E87-A256-2DE336546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17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FCEB1-34FA-9AF5-D5E4-606E4CFCE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36BA1A-4F47-57FF-DC0A-909ACD1DF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9C0CB12-C321-0FAF-3B3A-0C863E1CB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90387F-9AF7-5AEE-9723-1E664A859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DBF69A-A406-BCE5-4798-19959553B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D1EB0F7-B5F8-AD1C-A018-10523E7F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8C1-C574-4B34-9A8E-CAC0E8BCC268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1524BFA-8668-F1DD-FAAB-21733E0F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9CE4FD5-0A5F-55B3-1FAF-E37A5967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54DA-1DC7-4E87-A256-2DE336546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83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CBFBF-A837-5DCD-77C4-1BEAF615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8024762-DAB1-3F86-1654-A2C08A71C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8C1-C574-4B34-9A8E-CAC0E8BCC268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27B285C-31B3-BB5F-CC87-6ACF514A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71628C4-B99B-CD00-6445-4E11334A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54DA-1DC7-4E87-A256-2DE336546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7CC6F86-034D-7801-DE4D-DA46899F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8C1-C574-4B34-9A8E-CAC0E8BCC268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87B6D79-626A-8FF8-0883-80143134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E0C76B-548C-7B6A-2856-166ABA69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54DA-1DC7-4E87-A256-2DE336546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00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DEF17-9E23-17BB-6108-3A8DCFEEB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9BF9C5-2113-6BF4-9164-BC7BFABBB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C825026-8511-36CA-8BDC-65B7AACFE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9EA16B-F8EE-172A-CD6D-2602A0CF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8C1-C574-4B34-9A8E-CAC0E8BCC268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F250D4-ECCA-2818-580F-32658DBE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B3D438-8E62-1D62-1C09-A7F5B364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54DA-1DC7-4E87-A256-2DE336546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50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962F1-1488-DB4E-9A54-7A492CC60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D9F2D19-8FAB-8336-3612-52E9E490ED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3724E2-1877-54E5-905E-7D2F161CA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9B9892-0E8B-6A10-F35C-7C74FE8E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98C1-C574-4B34-9A8E-CAC0E8BCC268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28BB50-640A-872B-D3E6-2AB86D5C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291FB7-E9F1-7059-784B-8F0F665F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054DA-1DC7-4E87-A256-2DE336546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89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E9D1C3B-F8DD-4D47-A369-B42D1EB6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F136D9-8EEE-65D5-642C-EA952FACB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29FFA6-0C3D-61E0-9F0A-7895189DE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E998C1-C574-4B34-9A8E-CAC0E8BCC268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00DAAB-0CD7-2FAB-ADB0-12FBF2012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509EA9-0BCB-5DBB-98F1-3670BD3BC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2054DA-1DC7-4E87-A256-2DE336546B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5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75E27A06-0E69-8D60-DCB2-4DDFA9AC2B05}"/>
              </a:ext>
            </a:extLst>
          </p:cNvPr>
          <p:cNvSpPr/>
          <p:nvPr/>
        </p:nvSpPr>
        <p:spPr>
          <a:xfrm rot="5400000">
            <a:off x="4406995" y="-4406996"/>
            <a:ext cx="3293215" cy="12107206"/>
          </a:xfrm>
          <a:prstGeom prst="rtTriangle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ige driehoek 4">
            <a:extLst>
              <a:ext uri="{FF2B5EF4-FFF2-40B4-BE49-F238E27FC236}">
                <a16:creationId xmlns:a16="http://schemas.microsoft.com/office/drawing/2014/main" id="{4B99E276-968E-FB3F-3B97-9901256EAA1E}"/>
              </a:ext>
            </a:extLst>
          </p:cNvPr>
          <p:cNvSpPr/>
          <p:nvPr/>
        </p:nvSpPr>
        <p:spPr>
          <a:xfrm rot="10800000">
            <a:off x="192505" y="0"/>
            <a:ext cx="11999495" cy="4840132"/>
          </a:xfrm>
          <a:prstGeom prst="rtTriangle">
            <a:avLst/>
          </a:prstGeom>
          <a:solidFill>
            <a:srgbClr val="FF0000">
              <a:alpha val="27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 descr="Afbeelding met clipart, Lettertype, Graphics, illustratie&#10;&#10;Automatisch gegenereerde beschrijving">
            <a:extLst>
              <a:ext uri="{FF2B5EF4-FFF2-40B4-BE49-F238E27FC236}">
                <a16:creationId xmlns:a16="http://schemas.microsoft.com/office/drawing/2014/main" id="{EA1DA995-597C-5EED-0466-6711241013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89" y="0"/>
            <a:ext cx="2302614" cy="23026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  <a:effectLst>
            <a:softEdge rad="177800"/>
          </a:effec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5A6315D-6C35-931A-214E-0B42C4DD0F47}"/>
              </a:ext>
            </a:extLst>
          </p:cNvPr>
          <p:cNvSpPr txBox="1"/>
          <p:nvPr/>
        </p:nvSpPr>
        <p:spPr>
          <a:xfrm>
            <a:off x="1195460" y="2127678"/>
            <a:ext cx="81057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Brunel Sans" panose="020B0603050000020004" pitchFamily="34" charset="0"/>
                <a:ea typeface="Brunel Sans" panose="020B0603050000020004" pitchFamily="34" charset="0"/>
              </a:rPr>
              <a:t>CPR</a:t>
            </a:r>
          </a:p>
          <a:p>
            <a:endParaRPr lang="en-US" i="1" dirty="0">
              <a:latin typeface="Brunel Sans" panose="020B0603050000020004" pitchFamily="34" charset="0"/>
              <a:ea typeface="Brunel Sans" panose="020B0603050000020004" pitchFamily="34" charset="0"/>
            </a:endParaRPr>
          </a:p>
          <a:p>
            <a:endParaRPr lang="en-US" i="1" dirty="0">
              <a:latin typeface="Brunel Sans" panose="020B0603050000020004" pitchFamily="34" charset="0"/>
              <a:ea typeface="Brunel Sans" panose="020B0603050000020004" pitchFamily="34" charset="0"/>
            </a:endParaRPr>
          </a:p>
          <a:p>
            <a:endParaRPr lang="en-US" i="1" dirty="0">
              <a:latin typeface="Brunel Sans" panose="020B0603050000020004" pitchFamily="34" charset="0"/>
              <a:ea typeface="Brunel Sans" panose="020B0603050000020004" pitchFamily="34" charset="0"/>
            </a:endParaRPr>
          </a:p>
          <a:p>
            <a:endParaRPr lang="en-US" i="1" dirty="0">
              <a:latin typeface="Brunel Sans" panose="020B0603050000020004" pitchFamily="34" charset="0"/>
              <a:ea typeface="Brunel Sans" panose="020B0603050000020004" pitchFamily="34" charset="0"/>
            </a:endParaRPr>
          </a:p>
          <a:p>
            <a:endParaRPr lang="en-US" i="1" dirty="0">
              <a:latin typeface="Brunel Sans" panose="020B0603050000020004" pitchFamily="34" charset="0"/>
              <a:ea typeface="Brunel Sans" panose="020B0603050000020004" pitchFamily="34" charset="0"/>
            </a:endParaRPr>
          </a:p>
          <a:p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Hoe </a:t>
            </a:r>
            <a:r>
              <a:rPr lang="en-US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gaan</a:t>
            </a:r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 we </a:t>
            </a:r>
            <a:r>
              <a:rPr lang="en-US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een</a:t>
            </a:r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stabiele</a:t>
            </a:r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 basis </a:t>
            </a:r>
            <a:r>
              <a:rPr lang="en-US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neerzetten</a:t>
            </a:r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 voor </a:t>
            </a:r>
            <a:r>
              <a:rPr lang="en-US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een</a:t>
            </a:r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 CPR </a:t>
            </a:r>
            <a:r>
              <a:rPr lang="en-US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commissie</a:t>
            </a:r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waarbij</a:t>
            </a:r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 we met </a:t>
            </a:r>
            <a:r>
              <a:rPr lang="en-US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zijn</a:t>
            </a:r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allen</a:t>
            </a:r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blij</a:t>
            </a:r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worden</a:t>
            </a:r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 van </a:t>
            </a:r>
            <a:r>
              <a:rPr lang="en-US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hetgeen</a:t>
            </a:r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 wat we </a:t>
            </a:r>
            <a:r>
              <a:rPr lang="en-US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doen</a:t>
            </a:r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en</a:t>
            </a:r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 wat </a:t>
            </a:r>
            <a:r>
              <a:rPr lang="en-US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bijdraagt</a:t>
            </a:r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aan</a:t>
            </a:r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een</a:t>
            </a:r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optimaal</a:t>
            </a:r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resultaat</a:t>
            </a:r>
            <a:r>
              <a:rPr lang="en-US" i="1" dirty="0">
                <a:latin typeface="Brunel Sans" panose="020B0603050000020004" pitchFamily="34" charset="0"/>
                <a:ea typeface="Brunel Sans" panose="020B0603050000020004" pitchFamily="34" charset="0"/>
              </a:rPr>
              <a:t> voor Atlantis. </a:t>
            </a:r>
            <a:endParaRPr lang="nl-NL" i="1" dirty="0">
              <a:latin typeface="Brunel Sans" panose="020B0603050000020004" pitchFamily="34" charset="0"/>
              <a:ea typeface="Brunel Sans" panose="020B06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89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75E27A06-0E69-8D60-DCB2-4DDFA9AC2B05}"/>
              </a:ext>
            </a:extLst>
          </p:cNvPr>
          <p:cNvSpPr/>
          <p:nvPr/>
        </p:nvSpPr>
        <p:spPr>
          <a:xfrm rot="5400000">
            <a:off x="4406995" y="-4406996"/>
            <a:ext cx="3293215" cy="12107206"/>
          </a:xfrm>
          <a:prstGeom prst="rtTriangle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ige driehoek 4">
            <a:extLst>
              <a:ext uri="{FF2B5EF4-FFF2-40B4-BE49-F238E27FC236}">
                <a16:creationId xmlns:a16="http://schemas.microsoft.com/office/drawing/2014/main" id="{4B99E276-968E-FB3F-3B97-9901256EAA1E}"/>
              </a:ext>
            </a:extLst>
          </p:cNvPr>
          <p:cNvSpPr/>
          <p:nvPr/>
        </p:nvSpPr>
        <p:spPr>
          <a:xfrm rot="10800000">
            <a:off x="192505" y="-1"/>
            <a:ext cx="11999495" cy="4840132"/>
          </a:xfrm>
          <a:prstGeom prst="rtTriangle">
            <a:avLst/>
          </a:prstGeom>
          <a:solidFill>
            <a:srgbClr val="FF0000">
              <a:alpha val="27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" name="Afbeelding 1" descr="Afbeelding met clipart, Lettertype, Graphics, illustratie&#10;&#10;Automatisch gegenereerde beschrijving">
            <a:extLst>
              <a:ext uri="{FF2B5EF4-FFF2-40B4-BE49-F238E27FC236}">
                <a16:creationId xmlns:a16="http://schemas.microsoft.com/office/drawing/2014/main" id="{1C66C605-97B9-CD76-85FB-AC3371918F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67" y="5505449"/>
            <a:ext cx="1207239" cy="12072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8460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75E27A06-0E69-8D60-DCB2-4DDFA9AC2B05}"/>
              </a:ext>
            </a:extLst>
          </p:cNvPr>
          <p:cNvSpPr/>
          <p:nvPr/>
        </p:nvSpPr>
        <p:spPr>
          <a:xfrm rot="5400000">
            <a:off x="4406995" y="-4406996"/>
            <a:ext cx="3293215" cy="12107206"/>
          </a:xfrm>
          <a:prstGeom prst="rtTriangle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ige driehoek 4">
            <a:extLst>
              <a:ext uri="{FF2B5EF4-FFF2-40B4-BE49-F238E27FC236}">
                <a16:creationId xmlns:a16="http://schemas.microsoft.com/office/drawing/2014/main" id="{4B99E276-968E-FB3F-3B97-9901256EAA1E}"/>
              </a:ext>
            </a:extLst>
          </p:cNvPr>
          <p:cNvSpPr/>
          <p:nvPr/>
        </p:nvSpPr>
        <p:spPr>
          <a:xfrm rot="10800000">
            <a:off x="192505" y="-1"/>
            <a:ext cx="11999495" cy="4840132"/>
          </a:xfrm>
          <a:prstGeom prst="rtTriangle">
            <a:avLst/>
          </a:prstGeom>
          <a:solidFill>
            <a:srgbClr val="FF0000">
              <a:alpha val="27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5A6315D-6C35-931A-214E-0B42C4DD0F47}"/>
              </a:ext>
            </a:extLst>
          </p:cNvPr>
          <p:cNvSpPr txBox="1"/>
          <p:nvPr/>
        </p:nvSpPr>
        <p:spPr>
          <a:xfrm>
            <a:off x="821869" y="1094587"/>
            <a:ext cx="95582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>
              <a:latin typeface="Brunel Sans" panose="020B0603050000020004" pitchFamily="34" charset="0"/>
              <a:ea typeface="Brunel Sans" panose="020B0603050000020004" pitchFamily="34" charset="0"/>
            </a:endParaRPr>
          </a:p>
          <a:p>
            <a:endParaRPr lang="en-US" sz="2800" i="1" dirty="0">
              <a:latin typeface="Brunel Sans" panose="020B0603050000020004" pitchFamily="34" charset="0"/>
              <a:ea typeface="Brunel Sans" panose="020B0603050000020004" pitchFamily="34" charset="0"/>
            </a:endParaRPr>
          </a:p>
          <a:p>
            <a:endParaRPr lang="en-US" sz="2800" i="1" dirty="0">
              <a:latin typeface="Brunel Sans" panose="020B0603050000020004" pitchFamily="34" charset="0"/>
              <a:ea typeface="Brunel Sans" panose="020B0603050000020004" pitchFamily="34" charset="0"/>
            </a:endParaRPr>
          </a:p>
          <a:p>
            <a:r>
              <a:rPr lang="en-US" sz="2800" u="sng" dirty="0" err="1">
                <a:latin typeface="Brunel Sans" panose="020B0603050000020004" pitchFamily="34" charset="0"/>
                <a:ea typeface="Brunel Sans" panose="020B0603050000020004" pitchFamily="34" charset="0"/>
              </a:rPr>
              <a:t>Bijeenkomst</a:t>
            </a:r>
            <a:r>
              <a:rPr lang="en-US" sz="2800" u="sng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800" u="sng" dirty="0" err="1">
                <a:latin typeface="Brunel Sans" panose="020B0603050000020004" pitchFamily="34" charset="0"/>
                <a:ea typeface="Brunel Sans" panose="020B0603050000020004" pitchFamily="34" charset="0"/>
              </a:rPr>
              <a:t>bijgewoond</a:t>
            </a:r>
            <a:r>
              <a:rPr lang="en-US" sz="2800" u="sng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800" u="sng" dirty="0" err="1">
                <a:latin typeface="Brunel Sans" panose="020B0603050000020004" pitchFamily="34" charset="0"/>
                <a:ea typeface="Brunel Sans" panose="020B0603050000020004" pitchFamily="34" charset="0"/>
              </a:rPr>
              <a:t>vanuit</a:t>
            </a:r>
            <a:r>
              <a:rPr lang="en-US" sz="2800" u="sng" dirty="0">
                <a:latin typeface="Brunel Sans" panose="020B0603050000020004" pitchFamily="34" charset="0"/>
                <a:ea typeface="Brunel Sans" panose="020B0603050000020004" pitchFamily="34" charset="0"/>
              </a:rPr>
              <a:t> Bond over Sponsoring</a:t>
            </a:r>
          </a:p>
          <a:p>
            <a:endParaRPr lang="en-US" sz="2800" i="1" dirty="0">
              <a:latin typeface="Brunel Sans" panose="020B0603050000020004" pitchFamily="34" charset="0"/>
              <a:ea typeface="Brunel Sans" panose="020B0603050000020004" pitchFamily="34" charset="0"/>
            </a:endParaRPr>
          </a:p>
          <a:p>
            <a:r>
              <a:rPr lang="en-US" sz="28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Gastspreker</a:t>
            </a:r>
            <a:r>
              <a:rPr lang="en-US" sz="2800" i="1" dirty="0">
                <a:latin typeface="Brunel Sans" panose="020B0603050000020004" pitchFamily="34" charset="0"/>
                <a:ea typeface="Brunel Sans" panose="020B0603050000020004" pitchFamily="34" charset="0"/>
              </a:rPr>
              <a:t> Ben </a:t>
            </a:r>
            <a:r>
              <a:rPr lang="en-US" sz="28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Mansvelder</a:t>
            </a:r>
            <a:r>
              <a:rPr lang="en-US" sz="28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8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voorzitter</a:t>
            </a:r>
            <a:r>
              <a:rPr lang="en-US" sz="2800" i="1" dirty="0">
                <a:latin typeface="Brunel Sans" panose="020B0603050000020004" pitchFamily="34" charset="0"/>
                <a:ea typeface="Brunel Sans" panose="020B0603050000020004" pitchFamily="34" charset="0"/>
              </a:rPr>
              <a:t> van </a:t>
            </a:r>
            <a:r>
              <a:rPr lang="en-US" sz="28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Dalto</a:t>
            </a:r>
            <a:r>
              <a:rPr lang="en-US" sz="28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8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Driebergen</a:t>
            </a:r>
            <a:endParaRPr lang="en-US" sz="2800" i="1" dirty="0">
              <a:latin typeface="Brunel Sans" panose="020B0603050000020004" pitchFamily="34" charset="0"/>
              <a:ea typeface="Brunel Sans" panose="020B0603050000020004" pitchFamily="34" charset="0"/>
            </a:endParaRPr>
          </a:p>
          <a:p>
            <a:endParaRPr lang="en-US" sz="2800" i="1" dirty="0">
              <a:latin typeface="Brunel Sans" panose="020B0603050000020004" pitchFamily="34" charset="0"/>
              <a:ea typeface="Brunel Sans" panose="020B0603050000020004" pitchFamily="34" charset="0"/>
            </a:endParaRPr>
          </a:p>
          <a:p>
            <a:r>
              <a:rPr lang="en-US" sz="2800" i="1" dirty="0">
                <a:latin typeface="Brunel Sans" panose="020B0603050000020004" pitchFamily="34" charset="0"/>
                <a:ea typeface="Brunel Sans" panose="020B0603050000020004" pitchFamily="34" charset="0"/>
              </a:rPr>
              <a:t>“</a:t>
            </a:r>
            <a:r>
              <a:rPr lang="en-US" sz="28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Dalto</a:t>
            </a:r>
            <a:r>
              <a:rPr lang="en-US" sz="2800" i="1" dirty="0">
                <a:latin typeface="Brunel Sans" panose="020B0603050000020004" pitchFamily="34" charset="0"/>
                <a:ea typeface="Brunel Sans" panose="020B0603050000020004" pitchFamily="34" charset="0"/>
              </a:rPr>
              <a:t> van 6 </a:t>
            </a:r>
            <a:r>
              <a:rPr lang="en-US" sz="28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naar</a:t>
            </a:r>
            <a:r>
              <a:rPr lang="en-US" sz="2800" i="1" dirty="0">
                <a:latin typeface="Brunel Sans" panose="020B0603050000020004" pitchFamily="34" charset="0"/>
                <a:ea typeface="Brunel Sans" panose="020B0603050000020004" pitchFamily="34" charset="0"/>
              </a:rPr>
              <a:t> 95 </a:t>
            </a:r>
            <a:r>
              <a:rPr lang="en-US" sz="28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sponsoren</a:t>
            </a:r>
            <a:r>
              <a:rPr lang="en-US" sz="28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8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gegaan</a:t>
            </a:r>
            <a:r>
              <a:rPr lang="en-US" sz="2800" i="1" dirty="0">
                <a:latin typeface="Brunel Sans" panose="020B0603050000020004" pitchFamily="34" charset="0"/>
                <a:ea typeface="Brunel Sans" panose="020B0603050000020004" pitchFamily="34" charset="0"/>
              </a:rPr>
              <a:t> in 8 </a:t>
            </a:r>
            <a:r>
              <a:rPr lang="en-US" sz="28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jaar</a:t>
            </a:r>
            <a:r>
              <a:rPr lang="en-US" sz="28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8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tijd</a:t>
            </a:r>
            <a:r>
              <a:rPr lang="en-US" sz="2800" i="1" dirty="0">
                <a:latin typeface="Brunel Sans" panose="020B0603050000020004" pitchFamily="34" charset="0"/>
                <a:ea typeface="Brunel Sans" panose="020B0603050000020004" pitchFamily="34" charset="0"/>
              </a:rPr>
              <a:t>”</a:t>
            </a:r>
          </a:p>
          <a:p>
            <a:endParaRPr lang="en-US" i="1" dirty="0">
              <a:latin typeface="Brunel Sans" panose="020B0603050000020004" pitchFamily="34" charset="0"/>
              <a:ea typeface="Brunel Sans" panose="020B0603050000020004" pitchFamily="34" charset="0"/>
            </a:endParaRPr>
          </a:p>
        </p:txBody>
      </p:sp>
      <p:pic>
        <p:nvPicPr>
          <p:cNvPr id="2" name="Afbeelding 1" descr="Afbeelding met clipart, Lettertype, Graphics, illustratie&#10;&#10;Automatisch gegenereerde beschrijving">
            <a:extLst>
              <a:ext uri="{FF2B5EF4-FFF2-40B4-BE49-F238E27FC236}">
                <a16:creationId xmlns:a16="http://schemas.microsoft.com/office/drawing/2014/main" id="{1C66C605-97B9-CD76-85FB-AC3371918F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67" y="5505449"/>
            <a:ext cx="1207239" cy="12072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5540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75E27A06-0E69-8D60-DCB2-4DDFA9AC2B05}"/>
              </a:ext>
            </a:extLst>
          </p:cNvPr>
          <p:cNvSpPr/>
          <p:nvPr/>
        </p:nvSpPr>
        <p:spPr>
          <a:xfrm rot="5400000">
            <a:off x="4406995" y="-4406996"/>
            <a:ext cx="3293215" cy="12107206"/>
          </a:xfrm>
          <a:prstGeom prst="rtTriangle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ige driehoek 4">
            <a:extLst>
              <a:ext uri="{FF2B5EF4-FFF2-40B4-BE49-F238E27FC236}">
                <a16:creationId xmlns:a16="http://schemas.microsoft.com/office/drawing/2014/main" id="{4B99E276-968E-FB3F-3B97-9901256EAA1E}"/>
              </a:ext>
            </a:extLst>
          </p:cNvPr>
          <p:cNvSpPr/>
          <p:nvPr/>
        </p:nvSpPr>
        <p:spPr>
          <a:xfrm rot="10800000">
            <a:off x="192505" y="-1"/>
            <a:ext cx="11999495" cy="4840132"/>
          </a:xfrm>
          <a:prstGeom prst="rtTriangle">
            <a:avLst/>
          </a:prstGeom>
          <a:solidFill>
            <a:srgbClr val="FF0000">
              <a:alpha val="27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5A6315D-6C35-931A-214E-0B42C4DD0F47}"/>
              </a:ext>
            </a:extLst>
          </p:cNvPr>
          <p:cNvSpPr txBox="1"/>
          <p:nvPr/>
        </p:nvSpPr>
        <p:spPr>
          <a:xfrm>
            <a:off x="821869" y="1094587"/>
            <a:ext cx="955826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>
              <a:latin typeface="Brunel Sans" panose="020B0603050000020004" pitchFamily="34" charset="0"/>
              <a:ea typeface="Brunel Sans" panose="020B0603050000020004" pitchFamily="34" charset="0"/>
            </a:endParaRPr>
          </a:p>
          <a:p>
            <a:endParaRPr lang="en-US" sz="2800" i="1" dirty="0">
              <a:latin typeface="Brunel Sans" panose="020B0603050000020004" pitchFamily="34" charset="0"/>
              <a:ea typeface="Brunel Sans" panose="020B0603050000020004" pitchFamily="34" charset="0"/>
            </a:endParaRPr>
          </a:p>
          <a:p>
            <a:r>
              <a:rPr lang="en-US" sz="2800" u="sng" dirty="0" err="1">
                <a:latin typeface="Brunel Sans" panose="020B0603050000020004" pitchFamily="34" charset="0"/>
                <a:ea typeface="Brunel Sans" panose="020B0603050000020004" pitchFamily="34" charset="0"/>
              </a:rPr>
              <a:t>Inhoud</a:t>
            </a:r>
            <a:r>
              <a:rPr lang="en-US" sz="2800" u="sng" dirty="0">
                <a:latin typeface="Brunel Sans" panose="020B0603050000020004" pitchFamily="34" charset="0"/>
                <a:ea typeface="Brunel Sans" panose="020B0603050000020004" pitchFamily="34" charset="0"/>
              </a:rPr>
              <a:t> van de </a:t>
            </a:r>
            <a:r>
              <a:rPr lang="en-US" sz="2800" u="sng" dirty="0" err="1">
                <a:latin typeface="Brunel Sans" panose="020B0603050000020004" pitchFamily="34" charset="0"/>
                <a:ea typeface="Brunel Sans" panose="020B0603050000020004" pitchFamily="34" charset="0"/>
              </a:rPr>
              <a:t>bijeenkomst</a:t>
            </a:r>
            <a:endParaRPr lang="en-US" sz="2800" u="sng" dirty="0">
              <a:latin typeface="Brunel Sans" panose="020B0603050000020004" pitchFamily="34" charset="0"/>
              <a:ea typeface="Brunel Sans" panose="020B0603050000020004" pitchFamily="34" charset="0"/>
            </a:endParaRPr>
          </a:p>
          <a:p>
            <a:endParaRPr lang="en-US" sz="2800" i="1" dirty="0">
              <a:latin typeface="Brunel Sans" panose="020B0603050000020004" pitchFamily="34" charset="0"/>
              <a:ea typeface="Brunel Sans" panose="020B06030500000200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Connectie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met je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sponsoren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(wat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kunnen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wij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als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club voor de sponsor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betekenen</a:t>
            </a:r>
            <a:endParaRPr lang="en-US" sz="2000" i="1" dirty="0">
              <a:latin typeface="Brunel Sans" panose="020B0603050000020004" pitchFamily="34" charset="0"/>
              <a:ea typeface="Brunel Sans" panose="020B06030500000200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Dingen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die je nu al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doet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proberen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te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professionaliseren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(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aantrekkelijk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keuze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menu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sponsormogelijkheden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)</a:t>
            </a:r>
          </a:p>
          <a:p>
            <a:pPr marL="457200" indent="-457200">
              <a:buFontTx/>
              <a:buChar char="-"/>
            </a:pP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Alternatieve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manieren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van sponsoring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zoeken</a:t>
            </a:r>
            <a:endParaRPr lang="en-US" sz="2000" i="1" dirty="0">
              <a:latin typeface="Brunel Sans" panose="020B0603050000020004" pitchFamily="34" charset="0"/>
              <a:ea typeface="Brunel Sans" panose="020B06030500000200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Hoofdsponsor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voor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schoolkorfbal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</a:p>
          <a:p>
            <a:pPr marL="457200" indent="-457200">
              <a:buFontTx/>
              <a:buChar char="-"/>
            </a:pPr>
            <a:endParaRPr lang="en-US" sz="2000" i="1" dirty="0">
              <a:latin typeface="Brunel Sans" panose="020B0603050000020004" pitchFamily="34" charset="0"/>
              <a:ea typeface="Brunel Sans" panose="020B0603050000020004" pitchFamily="34" charset="0"/>
            </a:endParaRPr>
          </a:p>
          <a:p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Door de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groei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van het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aantal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sponsoren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bij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Dalto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hoeft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Dalto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al 14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jaar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zijn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contributie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niet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te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verhogen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bij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hun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 </a:t>
            </a:r>
            <a:r>
              <a:rPr lang="en-US" sz="2000" i="1" dirty="0" err="1">
                <a:latin typeface="Brunel Sans" panose="020B0603050000020004" pitchFamily="34" charset="0"/>
                <a:ea typeface="Brunel Sans" panose="020B0603050000020004" pitchFamily="34" charset="0"/>
              </a:rPr>
              <a:t>leden</a:t>
            </a:r>
            <a:r>
              <a:rPr lang="en-US" sz="2000" i="1" dirty="0">
                <a:latin typeface="Brunel Sans" panose="020B0603050000020004" pitchFamily="34" charset="0"/>
                <a:ea typeface="Brunel Sans" panose="020B0603050000020004" pitchFamily="34" charset="0"/>
              </a:rPr>
              <a:t>.</a:t>
            </a:r>
          </a:p>
        </p:txBody>
      </p:sp>
      <p:pic>
        <p:nvPicPr>
          <p:cNvPr id="2" name="Afbeelding 1" descr="Afbeelding met clipart, Lettertype, Graphics, illustratie&#10;&#10;Automatisch gegenereerde beschrijving">
            <a:extLst>
              <a:ext uri="{FF2B5EF4-FFF2-40B4-BE49-F238E27FC236}">
                <a16:creationId xmlns:a16="http://schemas.microsoft.com/office/drawing/2014/main" id="{1C66C605-97B9-CD76-85FB-AC3371918F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67" y="5505449"/>
            <a:ext cx="1207239" cy="12072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8443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75E27A06-0E69-8D60-DCB2-4DDFA9AC2B05}"/>
              </a:ext>
            </a:extLst>
          </p:cNvPr>
          <p:cNvSpPr/>
          <p:nvPr/>
        </p:nvSpPr>
        <p:spPr>
          <a:xfrm rot="5400000">
            <a:off x="4406995" y="-4406996"/>
            <a:ext cx="3293215" cy="12107206"/>
          </a:xfrm>
          <a:prstGeom prst="rtTriangle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ige driehoek 4">
            <a:extLst>
              <a:ext uri="{FF2B5EF4-FFF2-40B4-BE49-F238E27FC236}">
                <a16:creationId xmlns:a16="http://schemas.microsoft.com/office/drawing/2014/main" id="{4B99E276-968E-FB3F-3B97-9901256EAA1E}"/>
              </a:ext>
            </a:extLst>
          </p:cNvPr>
          <p:cNvSpPr/>
          <p:nvPr/>
        </p:nvSpPr>
        <p:spPr>
          <a:xfrm rot="10800000">
            <a:off x="192505" y="-1"/>
            <a:ext cx="11999495" cy="4840132"/>
          </a:xfrm>
          <a:prstGeom prst="rtTriangle">
            <a:avLst/>
          </a:prstGeom>
          <a:solidFill>
            <a:srgbClr val="FF0000">
              <a:alpha val="27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" name="Afbeelding 1" descr="Afbeelding met clipart, Lettertype, Graphics, illustratie&#10;&#10;Automatisch gegenereerde beschrijving">
            <a:extLst>
              <a:ext uri="{FF2B5EF4-FFF2-40B4-BE49-F238E27FC236}">
                <a16:creationId xmlns:a16="http://schemas.microsoft.com/office/drawing/2014/main" id="{1C66C605-97B9-CD76-85FB-AC3371918F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67" y="5505449"/>
            <a:ext cx="1207239" cy="12072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1795A79-C9CA-DD6C-89CF-9803E884B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992" y="952372"/>
            <a:ext cx="7106015" cy="49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9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75E27A06-0E69-8D60-DCB2-4DDFA9AC2B05}"/>
              </a:ext>
            </a:extLst>
          </p:cNvPr>
          <p:cNvSpPr/>
          <p:nvPr/>
        </p:nvSpPr>
        <p:spPr>
          <a:xfrm rot="5400000">
            <a:off x="4406995" y="-4406996"/>
            <a:ext cx="3293215" cy="12107206"/>
          </a:xfrm>
          <a:prstGeom prst="rtTriangle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ige driehoek 4">
            <a:extLst>
              <a:ext uri="{FF2B5EF4-FFF2-40B4-BE49-F238E27FC236}">
                <a16:creationId xmlns:a16="http://schemas.microsoft.com/office/drawing/2014/main" id="{4B99E276-968E-FB3F-3B97-9901256EAA1E}"/>
              </a:ext>
            </a:extLst>
          </p:cNvPr>
          <p:cNvSpPr/>
          <p:nvPr/>
        </p:nvSpPr>
        <p:spPr>
          <a:xfrm rot="10800000">
            <a:off x="192505" y="-1"/>
            <a:ext cx="11999495" cy="4840132"/>
          </a:xfrm>
          <a:prstGeom prst="rtTriangle">
            <a:avLst/>
          </a:prstGeom>
          <a:solidFill>
            <a:srgbClr val="FF0000">
              <a:alpha val="27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" name="Afbeelding 1" descr="Afbeelding met clipart, Lettertype, Graphics, illustratie&#10;&#10;Automatisch gegenereerde beschrijving">
            <a:extLst>
              <a:ext uri="{FF2B5EF4-FFF2-40B4-BE49-F238E27FC236}">
                <a16:creationId xmlns:a16="http://schemas.microsoft.com/office/drawing/2014/main" id="{1C66C605-97B9-CD76-85FB-AC3371918F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67" y="5505449"/>
            <a:ext cx="1207239" cy="12072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E4600D5-5709-9004-E550-19D1996BA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492" y="1174526"/>
            <a:ext cx="8103016" cy="43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0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75E27A06-0E69-8D60-DCB2-4DDFA9AC2B05}"/>
              </a:ext>
            </a:extLst>
          </p:cNvPr>
          <p:cNvSpPr/>
          <p:nvPr/>
        </p:nvSpPr>
        <p:spPr>
          <a:xfrm rot="5400000">
            <a:off x="4406995" y="-4406996"/>
            <a:ext cx="3293215" cy="12107206"/>
          </a:xfrm>
          <a:prstGeom prst="rtTriangle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ige driehoek 4">
            <a:extLst>
              <a:ext uri="{FF2B5EF4-FFF2-40B4-BE49-F238E27FC236}">
                <a16:creationId xmlns:a16="http://schemas.microsoft.com/office/drawing/2014/main" id="{4B99E276-968E-FB3F-3B97-9901256EAA1E}"/>
              </a:ext>
            </a:extLst>
          </p:cNvPr>
          <p:cNvSpPr/>
          <p:nvPr/>
        </p:nvSpPr>
        <p:spPr>
          <a:xfrm rot="10800000">
            <a:off x="192505" y="-1"/>
            <a:ext cx="11999495" cy="4840132"/>
          </a:xfrm>
          <a:prstGeom prst="rtTriangle">
            <a:avLst/>
          </a:prstGeom>
          <a:solidFill>
            <a:srgbClr val="FF0000">
              <a:alpha val="27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" name="Afbeelding 1" descr="Afbeelding met clipart, Lettertype, Graphics, illustratie&#10;&#10;Automatisch gegenereerde beschrijving">
            <a:extLst>
              <a:ext uri="{FF2B5EF4-FFF2-40B4-BE49-F238E27FC236}">
                <a16:creationId xmlns:a16="http://schemas.microsoft.com/office/drawing/2014/main" id="{1C66C605-97B9-CD76-85FB-AC3371918F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67" y="5505449"/>
            <a:ext cx="1207239" cy="12072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3B1079C-6730-1727-F108-DFF0ED8BF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74" y="1184906"/>
            <a:ext cx="5200917" cy="421661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AF37223-7569-C70F-8BF6-663C5FCA9458}"/>
              </a:ext>
            </a:extLst>
          </p:cNvPr>
          <p:cNvSpPr txBox="1"/>
          <p:nvPr/>
        </p:nvSpPr>
        <p:spPr>
          <a:xfrm>
            <a:off x="6484627" y="1058333"/>
            <a:ext cx="39720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Wat </a:t>
            </a:r>
            <a:r>
              <a:rPr lang="en-US" dirty="0" err="1"/>
              <a:t>hebben</a:t>
            </a:r>
            <a:r>
              <a:rPr lang="en-US" dirty="0"/>
              <a:t> we </a:t>
            </a:r>
            <a:r>
              <a:rPr lang="en-US" dirty="0" err="1"/>
              <a:t>nodig</a:t>
            </a:r>
            <a:r>
              <a:rPr lang="en-US" dirty="0"/>
              <a:t> om </a:t>
            </a:r>
            <a:r>
              <a:rPr lang="en-US" dirty="0" err="1"/>
              <a:t>onze</a:t>
            </a:r>
            <a:r>
              <a:rPr lang="en-US" dirty="0"/>
              <a:t> sponsoring (CPR </a:t>
            </a:r>
            <a:r>
              <a:rPr lang="en-US" dirty="0" err="1"/>
              <a:t>commissie</a:t>
            </a:r>
            <a:r>
              <a:rPr lang="en-US" dirty="0"/>
              <a:t>) </a:t>
            </a:r>
            <a:r>
              <a:rPr lang="en-US" dirty="0" err="1"/>
              <a:t>naar</a:t>
            </a:r>
            <a:r>
              <a:rPr lang="en-US" dirty="0"/>
              <a:t> het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te </a:t>
            </a:r>
            <a:r>
              <a:rPr lang="en-US" dirty="0" err="1"/>
              <a:t>tillen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er </a:t>
            </a:r>
            <a:r>
              <a:rPr lang="en-US" dirty="0" err="1"/>
              <a:t>iets</a:t>
            </a:r>
            <a:r>
              <a:rPr lang="en-US" dirty="0"/>
              <a:t> van te </a:t>
            </a:r>
            <a:r>
              <a:rPr lang="en-US" dirty="0" err="1"/>
              <a:t>maken</a:t>
            </a:r>
            <a:r>
              <a:rPr lang="en-US" dirty="0"/>
              <a:t> wat we </a:t>
            </a:r>
            <a:r>
              <a:rPr lang="en-US" dirty="0" err="1"/>
              <a:t>allemaal</a:t>
            </a:r>
            <a:r>
              <a:rPr lang="en-US" dirty="0"/>
              <a:t> </a:t>
            </a:r>
            <a:r>
              <a:rPr lang="en-US" dirty="0" err="1"/>
              <a:t>leuk</a:t>
            </a:r>
            <a:r>
              <a:rPr lang="en-US" dirty="0"/>
              <a:t> </a:t>
            </a:r>
            <a:r>
              <a:rPr lang="en-US" dirty="0" err="1"/>
              <a:t>vinden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we </a:t>
            </a:r>
            <a:r>
              <a:rPr lang="en-US" dirty="0" err="1"/>
              <a:t>energie</a:t>
            </a:r>
            <a:r>
              <a:rPr lang="en-US" dirty="0"/>
              <a:t> van </a:t>
            </a:r>
            <a:r>
              <a:rPr lang="en-US" dirty="0" err="1"/>
              <a:t>krijgen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Mix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Doeners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Denkers</a:t>
            </a: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Denkers</a:t>
            </a:r>
            <a:r>
              <a:rPr lang="en-US" dirty="0"/>
              <a:t>: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mogelijke</a:t>
            </a:r>
            <a:r>
              <a:rPr lang="en-US" dirty="0"/>
              <a:t> </a:t>
            </a:r>
            <a:r>
              <a:rPr lang="en-US" dirty="0" err="1"/>
              <a:t>sponsoren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deals die we </a:t>
            </a:r>
            <a:r>
              <a:rPr lang="en-US" dirty="0" err="1"/>
              <a:t>zouden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Doeners</a:t>
            </a:r>
            <a:r>
              <a:rPr lang="en-US" dirty="0"/>
              <a:t>: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mogelijke</a:t>
            </a:r>
            <a:r>
              <a:rPr lang="en-US" dirty="0"/>
              <a:t> </a:t>
            </a:r>
            <a:r>
              <a:rPr lang="en-US" dirty="0" err="1"/>
              <a:t>sponsoren</a:t>
            </a:r>
            <a:r>
              <a:rPr lang="en-US" dirty="0"/>
              <a:t> toe om het </a:t>
            </a:r>
            <a:r>
              <a:rPr lang="en-US" dirty="0" err="1"/>
              <a:t>gesprek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te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deals te </a:t>
            </a:r>
            <a:r>
              <a:rPr lang="en-US" dirty="0" err="1"/>
              <a:t>sluiten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err="1"/>
              <a:t>Zoals</a:t>
            </a:r>
            <a:r>
              <a:rPr lang="en-US" dirty="0"/>
              <a:t> ze </a:t>
            </a:r>
            <a:r>
              <a:rPr lang="en-US" dirty="0" err="1"/>
              <a:t>tijdens</a:t>
            </a:r>
            <a:r>
              <a:rPr lang="en-US" dirty="0"/>
              <a:t> de </a:t>
            </a:r>
            <a:r>
              <a:rPr lang="en-US" dirty="0" err="1"/>
              <a:t>bijeenkomst</a:t>
            </a:r>
            <a:r>
              <a:rPr lang="en-US" dirty="0"/>
              <a:t> </a:t>
            </a:r>
            <a:r>
              <a:rPr lang="en-US" dirty="0" err="1"/>
              <a:t>aangaven</a:t>
            </a:r>
            <a:r>
              <a:rPr lang="en-US" dirty="0"/>
              <a:t> </a:t>
            </a:r>
            <a:r>
              <a:rPr lang="en-US" dirty="0" err="1"/>
              <a:t>probeer</a:t>
            </a:r>
            <a:r>
              <a:rPr lang="en-US" dirty="0"/>
              <a:t> het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grote</a:t>
            </a:r>
            <a:r>
              <a:rPr lang="en-US" dirty="0"/>
              <a:t> </a:t>
            </a:r>
            <a:r>
              <a:rPr lang="en-US" dirty="0" err="1"/>
              <a:t>groep</a:t>
            </a:r>
            <a:r>
              <a:rPr lang="en-US" dirty="0"/>
              <a:t> te </a:t>
            </a:r>
            <a:r>
              <a:rPr lang="en-US" dirty="0" err="1"/>
              <a:t>verzamelen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probeer</a:t>
            </a:r>
            <a:r>
              <a:rPr lang="en-US" dirty="0"/>
              <a:t> het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aleen</a:t>
            </a:r>
            <a:r>
              <a:rPr lang="en-US" dirty="0"/>
              <a:t> te </a:t>
            </a:r>
            <a:r>
              <a:rPr lang="en-US" dirty="0" err="1"/>
              <a:t>doen</a:t>
            </a:r>
            <a:r>
              <a:rPr lang="en-US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744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75E27A06-0E69-8D60-DCB2-4DDFA9AC2B05}"/>
              </a:ext>
            </a:extLst>
          </p:cNvPr>
          <p:cNvSpPr/>
          <p:nvPr/>
        </p:nvSpPr>
        <p:spPr>
          <a:xfrm rot="5400000">
            <a:off x="4406995" y="-4406996"/>
            <a:ext cx="3293215" cy="12107206"/>
          </a:xfrm>
          <a:prstGeom prst="rtTriangle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ige driehoek 4">
            <a:extLst>
              <a:ext uri="{FF2B5EF4-FFF2-40B4-BE49-F238E27FC236}">
                <a16:creationId xmlns:a16="http://schemas.microsoft.com/office/drawing/2014/main" id="{4B99E276-968E-FB3F-3B97-9901256EAA1E}"/>
              </a:ext>
            </a:extLst>
          </p:cNvPr>
          <p:cNvSpPr/>
          <p:nvPr/>
        </p:nvSpPr>
        <p:spPr>
          <a:xfrm rot="10800000">
            <a:off x="192505" y="-1"/>
            <a:ext cx="11999495" cy="4840132"/>
          </a:xfrm>
          <a:prstGeom prst="rtTriangle">
            <a:avLst/>
          </a:prstGeom>
          <a:solidFill>
            <a:srgbClr val="FF0000">
              <a:alpha val="27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" name="Afbeelding 1" descr="Afbeelding met clipart, Lettertype, Graphics, illustratie&#10;&#10;Automatisch gegenereerde beschrijving">
            <a:extLst>
              <a:ext uri="{FF2B5EF4-FFF2-40B4-BE49-F238E27FC236}">
                <a16:creationId xmlns:a16="http://schemas.microsoft.com/office/drawing/2014/main" id="{1C66C605-97B9-CD76-85FB-AC3371918F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67" y="5505449"/>
            <a:ext cx="1207239" cy="12072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9031CFA-6709-0EE2-9BB3-53ACD41BF4C4}"/>
              </a:ext>
            </a:extLst>
          </p:cNvPr>
          <p:cNvSpPr txBox="1"/>
          <p:nvPr/>
        </p:nvSpPr>
        <p:spPr>
          <a:xfrm>
            <a:off x="711200" y="1066800"/>
            <a:ext cx="976206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Voorbeeld</a:t>
            </a:r>
            <a:r>
              <a:rPr lang="en-US" sz="2400" b="1" dirty="0"/>
              <a:t> voor </a:t>
            </a:r>
            <a:r>
              <a:rPr lang="en-US" sz="2400" b="1" dirty="0" err="1"/>
              <a:t>een</a:t>
            </a:r>
            <a:r>
              <a:rPr lang="en-US" sz="2400" b="1" dirty="0"/>
              <a:t> </a:t>
            </a:r>
            <a:r>
              <a:rPr lang="en-US" sz="2400" b="1" dirty="0" err="1"/>
              <a:t>mogelijke</a:t>
            </a:r>
            <a:r>
              <a:rPr lang="en-US" sz="2400" b="1" dirty="0"/>
              <a:t> Sponsor</a:t>
            </a:r>
          </a:p>
          <a:p>
            <a:endParaRPr lang="en-US" sz="2400" b="1" dirty="0"/>
          </a:p>
          <a:p>
            <a:r>
              <a:rPr lang="en-US" dirty="0"/>
              <a:t>Restaurant Graaf Jan: </a:t>
            </a:r>
            <a:r>
              <a:rPr lang="en-US" dirty="0" err="1"/>
              <a:t>Lokale</a:t>
            </a:r>
            <a:r>
              <a:rPr lang="en-US" dirty="0"/>
              <a:t> </a:t>
            </a:r>
            <a:r>
              <a:rPr lang="en-US" dirty="0" err="1"/>
              <a:t>ondernemer</a:t>
            </a:r>
            <a:r>
              <a:rPr lang="en-US" dirty="0"/>
              <a:t> die </a:t>
            </a:r>
            <a:r>
              <a:rPr lang="en-US" dirty="0" err="1"/>
              <a:t>een</a:t>
            </a:r>
            <a:r>
              <a:rPr lang="en-US" dirty="0"/>
              <a:t> All you can eat restaurant </a:t>
            </a:r>
            <a:r>
              <a:rPr lang="en-US" dirty="0" err="1"/>
              <a:t>heeft</a:t>
            </a:r>
            <a:r>
              <a:rPr lang="en-US" dirty="0"/>
              <a:t> wat </a:t>
            </a:r>
            <a:r>
              <a:rPr lang="en-US" dirty="0" err="1"/>
              <a:t>ideaal</a:t>
            </a:r>
            <a:r>
              <a:rPr lang="en-US" dirty="0"/>
              <a:t> is voor </a:t>
            </a:r>
            <a:r>
              <a:rPr lang="en-US" dirty="0" err="1"/>
              <a:t>gezinnen</a:t>
            </a:r>
            <a:r>
              <a:rPr lang="en-US" dirty="0"/>
              <a:t>. Laat Atlantis nu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echte</a:t>
            </a:r>
            <a:r>
              <a:rPr lang="en-US" dirty="0"/>
              <a:t> </a:t>
            </a:r>
            <a:r>
              <a:rPr lang="en-US" dirty="0" err="1"/>
              <a:t>familievereniging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we al </a:t>
            </a:r>
            <a:r>
              <a:rPr lang="en-US" dirty="0" err="1"/>
              <a:t>een</a:t>
            </a:r>
            <a:r>
              <a:rPr lang="en-US" dirty="0"/>
              <a:t> match in. </a:t>
            </a:r>
          </a:p>
          <a:p>
            <a:endParaRPr lang="en-US" dirty="0"/>
          </a:p>
          <a:p>
            <a:r>
              <a:rPr lang="en-US" dirty="0"/>
              <a:t>Op </a:t>
            </a:r>
            <a:r>
              <a:rPr lang="en-US" dirty="0" err="1"/>
              <a:t>dit</a:t>
            </a:r>
            <a:r>
              <a:rPr lang="en-US" dirty="0"/>
              <a:t> moment </a:t>
            </a:r>
            <a:r>
              <a:rPr lang="en-US" dirty="0" err="1"/>
              <a:t>heeft</a:t>
            </a:r>
            <a:r>
              <a:rPr lang="en-US" dirty="0"/>
              <a:t> Graaf Jan </a:t>
            </a:r>
            <a:r>
              <a:rPr lang="en-US" dirty="0" err="1"/>
              <a:t>doordeweeks</a:t>
            </a:r>
            <a:r>
              <a:rPr lang="en-US" dirty="0"/>
              <a:t> de </a:t>
            </a:r>
            <a:r>
              <a:rPr lang="en-US" dirty="0" err="1"/>
              <a:t>actie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je het All you can eat concept </a:t>
            </a:r>
            <a:r>
              <a:rPr lang="en-US" dirty="0" err="1"/>
              <a:t>inclusief</a:t>
            </a:r>
            <a:r>
              <a:rPr lang="en-US" dirty="0"/>
              <a:t> 2,5 </a:t>
            </a:r>
            <a:r>
              <a:rPr lang="en-US" dirty="0" err="1"/>
              <a:t>uur</a:t>
            </a:r>
            <a:r>
              <a:rPr lang="en-US" dirty="0"/>
              <a:t> </a:t>
            </a:r>
            <a:r>
              <a:rPr lang="en-US" dirty="0" err="1"/>
              <a:t>drankjes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boeken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Stel je voor we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mooie</a:t>
            </a:r>
            <a:r>
              <a:rPr lang="en-US" dirty="0"/>
              <a:t> </a:t>
            </a:r>
            <a:r>
              <a:rPr lang="en-US" dirty="0" err="1"/>
              <a:t>sponsordeal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van 1.000 euro voor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daarnaast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de </a:t>
            </a:r>
            <a:r>
              <a:rPr lang="en-US" dirty="0" err="1"/>
              <a:t>leden</a:t>
            </a:r>
            <a:r>
              <a:rPr lang="en-US" dirty="0"/>
              <a:t> van Atlantis de </a:t>
            </a:r>
            <a:r>
              <a:rPr lang="en-US" dirty="0" err="1"/>
              <a:t>mogelijkheid</a:t>
            </a:r>
            <a:r>
              <a:rPr lang="en-US" dirty="0"/>
              <a:t> om </a:t>
            </a:r>
            <a:r>
              <a:rPr lang="en-US" dirty="0" err="1"/>
              <a:t>eenmalig</a:t>
            </a:r>
            <a:r>
              <a:rPr lang="en-US" dirty="0"/>
              <a:t> per </a:t>
            </a:r>
            <a:r>
              <a:rPr lang="en-US" dirty="0" err="1"/>
              <a:t>jaar</a:t>
            </a:r>
            <a:r>
              <a:rPr lang="en-US" dirty="0"/>
              <a:t> met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gezin</a:t>
            </a:r>
            <a:r>
              <a:rPr lang="en-US" dirty="0"/>
              <a:t> (max 4 </a:t>
            </a:r>
            <a:r>
              <a:rPr lang="en-US" dirty="0" err="1"/>
              <a:t>personen</a:t>
            </a:r>
            <a:r>
              <a:rPr lang="en-US" dirty="0"/>
              <a:t>) de </a:t>
            </a:r>
            <a:r>
              <a:rPr lang="en-US" u="sng" dirty="0"/>
              <a:t>hele</a:t>
            </a:r>
            <a:r>
              <a:rPr lang="en-US" dirty="0"/>
              <a:t> week </a:t>
            </a:r>
            <a:r>
              <a:rPr lang="en-US" dirty="0" err="1"/>
              <a:t>gebruik</a:t>
            </a:r>
            <a:r>
              <a:rPr lang="en-US" dirty="0"/>
              <a:t> te </a:t>
            </a:r>
            <a:r>
              <a:rPr lang="en-US" dirty="0" err="1"/>
              <a:t>maken</a:t>
            </a:r>
            <a:r>
              <a:rPr lang="en-US" dirty="0"/>
              <a:t> van </a:t>
            </a:r>
            <a:r>
              <a:rPr lang="en-US" dirty="0" err="1"/>
              <a:t>dat</a:t>
            </a:r>
            <a:r>
              <a:rPr lang="en-US" dirty="0"/>
              <a:t> arrangement (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het weekend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ongeacht</a:t>
            </a:r>
            <a:r>
              <a:rPr lang="en-US" dirty="0"/>
              <a:t> het </a:t>
            </a:r>
            <a:r>
              <a:rPr lang="en-US" dirty="0" err="1"/>
              <a:t>tijdstip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/>
              <a:t>Arrangement: 39,50 pp  </a:t>
            </a:r>
            <a:r>
              <a:rPr lang="en-US" dirty="0" err="1"/>
              <a:t>als</a:t>
            </a:r>
            <a:r>
              <a:rPr lang="en-US" dirty="0"/>
              <a:t> er 26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eten (7 </a:t>
            </a:r>
            <a:r>
              <a:rPr lang="en-US" dirty="0" err="1"/>
              <a:t>leden</a:t>
            </a:r>
            <a:r>
              <a:rPr lang="en-US" dirty="0"/>
              <a:t> met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gezin</a:t>
            </a:r>
            <a:r>
              <a:rPr lang="en-US" dirty="0"/>
              <a:t> max 4 </a:t>
            </a:r>
            <a:r>
              <a:rPr lang="en-US" dirty="0" err="1"/>
              <a:t>personen</a:t>
            </a:r>
            <a:r>
              <a:rPr lang="en-US" dirty="0"/>
              <a:t>. </a:t>
            </a:r>
            <a:r>
              <a:rPr lang="en-US" dirty="0" err="1"/>
              <a:t>Hebben</a:t>
            </a:r>
            <a:r>
              <a:rPr lang="en-US" dirty="0"/>
              <a:t> ze de 1.000 euro er al </a:t>
            </a:r>
            <a:r>
              <a:rPr lang="en-US" dirty="0" err="1"/>
              <a:t>uit</a:t>
            </a:r>
            <a:r>
              <a:rPr lang="en-US" dirty="0"/>
              <a:t>.) </a:t>
            </a:r>
          </a:p>
          <a:p>
            <a:endParaRPr lang="en-US" dirty="0"/>
          </a:p>
          <a:p>
            <a:r>
              <a:rPr lang="en-US" dirty="0"/>
              <a:t>100 </a:t>
            </a:r>
            <a:r>
              <a:rPr lang="en-US" dirty="0" err="1"/>
              <a:t>leden</a:t>
            </a:r>
            <a:r>
              <a:rPr lang="en-US" dirty="0"/>
              <a:t> x 4 = 400 x 39,50 p.p. = 15.800 euro wat de </a:t>
            </a:r>
            <a:r>
              <a:rPr lang="en-US" dirty="0" err="1"/>
              <a:t>omzet</a:t>
            </a:r>
            <a:r>
              <a:rPr lang="en-US" dirty="0"/>
              <a:t> </a:t>
            </a:r>
            <a:r>
              <a:rPr lang="en-US" dirty="0" err="1"/>
              <a:t>zal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voor Graaf Jan.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1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75E27A06-0E69-8D60-DCB2-4DDFA9AC2B05}"/>
              </a:ext>
            </a:extLst>
          </p:cNvPr>
          <p:cNvSpPr/>
          <p:nvPr/>
        </p:nvSpPr>
        <p:spPr>
          <a:xfrm rot="5400000">
            <a:off x="4406995" y="-4406996"/>
            <a:ext cx="3293215" cy="12107206"/>
          </a:xfrm>
          <a:prstGeom prst="rtTriangle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ige driehoek 4">
            <a:extLst>
              <a:ext uri="{FF2B5EF4-FFF2-40B4-BE49-F238E27FC236}">
                <a16:creationId xmlns:a16="http://schemas.microsoft.com/office/drawing/2014/main" id="{4B99E276-968E-FB3F-3B97-9901256EAA1E}"/>
              </a:ext>
            </a:extLst>
          </p:cNvPr>
          <p:cNvSpPr/>
          <p:nvPr/>
        </p:nvSpPr>
        <p:spPr>
          <a:xfrm rot="10800000">
            <a:off x="192505" y="-1"/>
            <a:ext cx="11999495" cy="4840132"/>
          </a:xfrm>
          <a:prstGeom prst="rtTriangle">
            <a:avLst/>
          </a:prstGeom>
          <a:solidFill>
            <a:srgbClr val="FF0000">
              <a:alpha val="27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" name="Afbeelding 1" descr="Afbeelding met clipart, Lettertype, Graphics, illustratie&#10;&#10;Automatisch gegenereerde beschrijving">
            <a:extLst>
              <a:ext uri="{FF2B5EF4-FFF2-40B4-BE49-F238E27FC236}">
                <a16:creationId xmlns:a16="http://schemas.microsoft.com/office/drawing/2014/main" id="{1C66C605-97B9-CD76-85FB-AC3371918F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67" y="5505449"/>
            <a:ext cx="1207239" cy="12072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9031CFA-6709-0EE2-9BB3-53ACD41BF4C4}"/>
              </a:ext>
            </a:extLst>
          </p:cNvPr>
          <p:cNvSpPr txBox="1"/>
          <p:nvPr/>
        </p:nvSpPr>
        <p:spPr>
          <a:xfrm>
            <a:off x="711200" y="1066800"/>
            <a:ext cx="976206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Voorbeeld</a:t>
            </a:r>
            <a:r>
              <a:rPr lang="en-US" sz="2400" b="1" dirty="0"/>
              <a:t> voor </a:t>
            </a:r>
            <a:r>
              <a:rPr lang="en-US" sz="2400" b="1" dirty="0" err="1"/>
              <a:t>een</a:t>
            </a:r>
            <a:r>
              <a:rPr lang="en-US" sz="2400" b="1" dirty="0"/>
              <a:t> </a:t>
            </a:r>
            <a:r>
              <a:rPr lang="en-US" sz="2400" b="1" dirty="0" err="1"/>
              <a:t>mogelijke</a:t>
            </a:r>
            <a:r>
              <a:rPr lang="en-US" sz="2400" b="1" dirty="0"/>
              <a:t> Sponsor</a:t>
            </a:r>
          </a:p>
          <a:p>
            <a:endParaRPr lang="en-US" sz="2400" b="1" dirty="0"/>
          </a:p>
          <a:p>
            <a:r>
              <a:rPr lang="en-US" dirty="0"/>
              <a:t>Escape Turf </a:t>
            </a:r>
            <a:r>
              <a:rPr lang="en-US" dirty="0" err="1"/>
              <a:t>mijdrecht</a:t>
            </a:r>
            <a:r>
              <a:rPr lang="en-US" dirty="0"/>
              <a:t>: </a:t>
            </a:r>
            <a:r>
              <a:rPr lang="en-US" dirty="0" err="1"/>
              <a:t>Lokale</a:t>
            </a:r>
            <a:r>
              <a:rPr lang="en-US" dirty="0"/>
              <a:t> </a:t>
            </a:r>
            <a:r>
              <a:rPr lang="en-US" dirty="0" err="1"/>
              <a:t>ondernemer</a:t>
            </a:r>
            <a:r>
              <a:rPr lang="en-US" dirty="0"/>
              <a:t> die escape rooms </a:t>
            </a:r>
            <a:r>
              <a:rPr lang="en-US" dirty="0" err="1"/>
              <a:t>heeft</a:t>
            </a:r>
            <a:r>
              <a:rPr lang="en-US" dirty="0"/>
              <a:t> wat </a:t>
            </a:r>
            <a:r>
              <a:rPr lang="en-US" dirty="0" err="1"/>
              <a:t>ideaal</a:t>
            </a:r>
            <a:r>
              <a:rPr lang="en-US" dirty="0"/>
              <a:t> is voor </a:t>
            </a:r>
            <a:r>
              <a:rPr lang="en-US" dirty="0" err="1"/>
              <a:t>gezinnen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vrienden</a:t>
            </a:r>
            <a:r>
              <a:rPr lang="en-US" dirty="0"/>
              <a:t>. Laat Atlantis nu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echte</a:t>
            </a:r>
            <a:r>
              <a:rPr lang="en-US" dirty="0"/>
              <a:t> </a:t>
            </a:r>
            <a:r>
              <a:rPr lang="en-US" dirty="0" err="1"/>
              <a:t>gezelligheidsvereniging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we al </a:t>
            </a:r>
            <a:r>
              <a:rPr lang="en-US" dirty="0" err="1"/>
              <a:t>een</a:t>
            </a:r>
            <a:r>
              <a:rPr lang="en-US" dirty="0"/>
              <a:t> match in. </a:t>
            </a:r>
          </a:p>
          <a:p>
            <a:endParaRPr lang="en-US" dirty="0"/>
          </a:p>
          <a:p>
            <a:r>
              <a:rPr lang="en-US" dirty="0"/>
              <a:t>Stel je voor we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mooie</a:t>
            </a:r>
            <a:r>
              <a:rPr lang="en-US" dirty="0"/>
              <a:t> </a:t>
            </a:r>
            <a:r>
              <a:rPr lang="en-US" dirty="0" err="1"/>
              <a:t>sponsordeal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van 1.000 euro voor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daarnaast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de </a:t>
            </a:r>
            <a:r>
              <a:rPr lang="en-US" dirty="0" err="1"/>
              <a:t>leden</a:t>
            </a:r>
            <a:r>
              <a:rPr lang="en-US" dirty="0"/>
              <a:t> van Atlantis 25% </a:t>
            </a:r>
            <a:r>
              <a:rPr lang="en-US" dirty="0" err="1"/>
              <a:t>korting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Escape room </a:t>
            </a:r>
            <a:r>
              <a:rPr lang="en-US" dirty="0" err="1"/>
              <a:t>als</a:t>
            </a:r>
            <a:r>
              <a:rPr lang="en-US" dirty="0"/>
              <a:t> ze die </a:t>
            </a:r>
            <a:r>
              <a:rPr lang="en-US" dirty="0" err="1"/>
              <a:t>boeken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Turf. </a:t>
            </a:r>
          </a:p>
          <a:p>
            <a:endParaRPr lang="en-US" dirty="0"/>
          </a:p>
          <a:p>
            <a:r>
              <a:rPr lang="en-US" dirty="0" err="1"/>
              <a:t>Escaperoom</a:t>
            </a:r>
            <a:r>
              <a:rPr lang="en-US" dirty="0"/>
              <a:t> met 4 </a:t>
            </a:r>
            <a:r>
              <a:rPr lang="en-US" dirty="0" err="1"/>
              <a:t>personen</a:t>
            </a:r>
            <a:r>
              <a:rPr lang="en-US" dirty="0"/>
              <a:t> </a:t>
            </a:r>
            <a:r>
              <a:rPr lang="en-US" dirty="0" err="1"/>
              <a:t>kost</a:t>
            </a:r>
            <a:r>
              <a:rPr lang="en-US" dirty="0"/>
              <a:t> 135 euro</a:t>
            </a:r>
          </a:p>
          <a:p>
            <a:r>
              <a:rPr lang="en-US" dirty="0" err="1"/>
              <a:t>Atlantisleden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25% </a:t>
            </a:r>
            <a:r>
              <a:rPr lang="en-US" dirty="0" err="1"/>
              <a:t>korting</a:t>
            </a:r>
            <a:r>
              <a:rPr lang="en-US" dirty="0"/>
              <a:t> = 101,25</a:t>
            </a:r>
          </a:p>
          <a:p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10 </a:t>
            </a:r>
            <a:r>
              <a:rPr lang="en-US" dirty="0" err="1"/>
              <a:t>escaperooms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ze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sponsorkosten</a:t>
            </a:r>
            <a:r>
              <a:rPr lang="en-US" dirty="0"/>
              <a:t> </a:t>
            </a:r>
            <a:r>
              <a:rPr lang="en-US" dirty="0" err="1"/>
              <a:t>eruit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Tel maar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vereniging</a:t>
            </a:r>
            <a:r>
              <a:rPr lang="en-US" dirty="0"/>
              <a:t> met </a:t>
            </a:r>
            <a:r>
              <a:rPr lang="en-US" dirty="0" err="1"/>
              <a:t>meer</a:t>
            </a:r>
            <a:r>
              <a:rPr lang="en-US" dirty="0"/>
              <a:t> dan 100 </a:t>
            </a:r>
            <a:r>
              <a:rPr lang="en-US" dirty="0" err="1"/>
              <a:t>leden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0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3">
            <a:extLst>
              <a:ext uri="{FF2B5EF4-FFF2-40B4-BE49-F238E27FC236}">
                <a16:creationId xmlns:a16="http://schemas.microsoft.com/office/drawing/2014/main" id="{75E27A06-0E69-8D60-DCB2-4DDFA9AC2B05}"/>
              </a:ext>
            </a:extLst>
          </p:cNvPr>
          <p:cNvSpPr/>
          <p:nvPr/>
        </p:nvSpPr>
        <p:spPr>
          <a:xfrm rot="5400000">
            <a:off x="4406995" y="-4406996"/>
            <a:ext cx="3293215" cy="12107206"/>
          </a:xfrm>
          <a:prstGeom prst="rtTriangle">
            <a:avLst/>
          </a:pr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ige driehoek 4">
            <a:extLst>
              <a:ext uri="{FF2B5EF4-FFF2-40B4-BE49-F238E27FC236}">
                <a16:creationId xmlns:a16="http://schemas.microsoft.com/office/drawing/2014/main" id="{4B99E276-968E-FB3F-3B97-9901256EAA1E}"/>
              </a:ext>
            </a:extLst>
          </p:cNvPr>
          <p:cNvSpPr/>
          <p:nvPr/>
        </p:nvSpPr>
        <p:spPr>
          <a:xfrm rot="10800000">
            <a:off x="192505" y="-1"/>
            <a:ext cx="11999495" cy="4840132"/>
          </a:xfrm>
          <a:prstGeom prst="rtTriangle">
            <a:avLst/>
          </a:prstGeom>
          <a:solidFill>
            <a:srgbClr val="FF0000">
              <a:alpha val="27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" name="Afbeelding 1" descr="Afbeelding met clipart, Lettertype, Graphics, illustratie&#10;&#10;Automatisch gegenereerde beschrijving">
            <a:extLst>
              <a:ext uri="{FF2B5EF4-FFF2-40B4-BE49-F238E27FC236}">
                <a16:creationId xmlns:a16="http://schemas.microsoft.com/office/drawing/2014/main" id="{1C66C605-97B9-CD76-85FB-AC3371918F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967" y="5505449"/>
            <a:ext cx="1207239" cy="12072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828414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Breedbeeld</PresentationFormat>
  <Paragraphs>56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Brunel Sans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Brunel International N.V.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Natasja Korver</dc:creator>
  <cp:lastModifiedBy>Natasja Korver</cp:lastModifiedBy>
  <cp:revision>1</cp:revision>
  <dcterms:created xsi:type="dcterms:W3CDTF">2024-09-05T07:52:04Z</dcterms:created>
  <dcterms:modified xsi:type="dcterms:W3CDTF">2024-09-05T12:28:49Z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ed012e-e63d-4578-8bfa-6a2654bbf459_Enabled">
    <vt:lpwstr>true</vt:lpwstr>
  </property>
  <property fmtid="{D5CDD505-2E9C-101B-9397-08002B2CF9AE}" pid="3" name="MSIP_Label_b0ed012e-e63d-4578-8bfa-6a2654bbf459_SetDate">
    <vt:lpwstr>2024-09-05T12:28:36Z</vt:lpwstr>
  </property>
  <property fmtid="{D5CDD505-2E9C-101B-9397-08002B2CF9AE}" pid="4" name="MSIP_Label_b0ed012e-e63d-4578-8bfa-6a2654bbf459_Method">
    <vt:lpwstr>Standard</vt:lpwstr>
  </property>
  <property fmtid="{D5CDD505-2E9C-101B-9397-08002B2CF9AE}" pid="5" name="MSIP_Label_b0ed012e-e63d-4578-8bfa-6a2654bbf459_Name">
    <vt:lpwstr>General</vt:lpwstr>
  </property>
  <property fmtid="{D5CDD505-2E9C-101B-9397-08002B2CF9AE}" pid="6" name="MSIP_Label_b0ed012e-e63d-4578-8bfa-6a2654bbf459_SiteId">
    <vt:lpwstr>3681f279-453b-44f0-8026-720f4cb38bda</vt:lpwstr>
  </property>
  <property fmtid="{D5CDD505-2E9C-101B-9397-08002B2CF9AE}" pid="7" name="MSIP_Label_b0ed012e-e63d-4578-8bfa-6a2654bbf459_ActionId">
    <vt:lpwstr>6d58f953-a3f9-4a8b-8c06-188b03e168d4</vt:lpwstr>
  </property>
  <property fmtid="{D5CDD505-2E9C-101B-9397-08002B2CF9AE}" pid="8" name="MSIP_Label_b0ed012e-e63d-4578-8bfa-6a2654bbf459_ContentBits">
    <vt:lpwstr>0</vt:lpwstr>
  </property>
</Properties>
</file>