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57" r:id="rId4"/>
    <p:sldId id="258" r:id="rId5"/>
    <p:sldId id="259" r:id="rId6"/>
    <p:sldId id="260" r:id="rId7"/>
    <p:sldId id="261"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nl-NL"/>
              <a:t>Klik om stijl te bewerken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nl-NL"/>
              <a:t>Klik om stijl te bewerken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46C117F-5CCF-4837-BE5F-2B92066CAFAF}" type="datetimeFigureOut">
              <a:rPr lang="en-US" dirty="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nl-NL"/>
              <a:t>Klik om stijl te bewerken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4EB90BD-B6CE-46B7-997F-7313B992CCDC}" type="datetimeFigureOut">
              <a:rPr lang="en-US" dirty="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nl-NL"/>
              <a:t>Klik om stijl te bewerken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CDB9D11F-B188-461D-B23F-39381795C052}" type="datetimeFigureOut">
              <a:rPr lang="en-US" dirty="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‹nr.›</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nl-NL"/>
              <a:t>Klik om stijl te bewerken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2E6D8D9-55A2-4063-B0F3-121F44549695}" type="datetimeFigureOut">
              <a:rPr lang="en-US" dirty="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nl-NL"/>
              <a:t>Klik om stijl te bewerken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D4B24536-994D-4021-A283-9F449C0DB509}" type="datetimeFigureOut">
              <a:rPr lang="en-US" dirty="0"/>
              <a:t>4/5/2022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nl-NL"/>
              <a:t>Klik om stijl te bewerken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3CBBBB78-C96F-47B7-AB17-D852CA960AC9}" type="datetimeFigureOut">
              <a:rPr lang="en-US" dirty="0"/>
              <a:t>4/5/2022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4/5/2022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nl-NL"/>
              <a:t>Klik om stijl te bewerken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30578ACC-22D6-47C1-A373-4FD133E34F3C}" type="datetimeFigureOut">
              <a:rPr lang="en-US" dirty="0"/>
              <a:t>4/5/2022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nl-NL"/>
              <a:t>Klik om stijl te bewerken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80322" y="3030008"/>
            <a:ext cx="4698355" cy="2906179"/>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594123" y="3030008"/>
            <a:ext cx="4700059" cy="2906179"/>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E331444B-B92B-4E27-8C94-BB93EAF5CB18}" type="datetimeFigureOut">
              <a:rPr lang="en-US" dirty="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nl-NL"/>
              <a:t>Klik om stijl te bewerken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363EFA5E-FA76-400D-B3DC-F0BA90E6D107}" type="datetimeFigureOut">
              <a:rPr lang="en-US" dirty="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4/5/2022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741CC5-7D37-41A7-ACB0-D411ED1B83D5}"/>
              </a:ext>
            </a:extLst>
          </p:cNvPr>
          <p:cNvSpPr>
            <a:spLocks noGrp="1"/>
          </p:cNvSpPr>
          <p:nvPr>
            <p:ph type="ctrTitle"/>
          </p:nvPr>
        </p:nvSpPr>
        <p:spPr/>
        <p:txBody>
          <a:bodyPr/>
          <a:lstStyle/>
          <a:p>
            <a:r>
              <a:rPr lang="nl-NL" dirty="0"/>
              <a:t>Gesprek met MW-Teams</a:t>
            </a:r>
          </a:p>
        </p:txBody>
      </p:sp>
      <p:sp>
        <p:nvSpPr>
          <p:cNvPr id="3" name="Ondertitel 2">
            <a:extLst>
              <a:ext uri="{FF2B5EF4-FFF2-40B4-BE49-F238E27FC236}">
                <a16:creationId xmlns:a16="http://schemas.microsoft.com/office/drawing/2014/main" id="{3CFDB07B-13A5-4DA6-9DF0-73944CF1A299}"/>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360663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581BBC-14BF-4014-8ACE-A63489EAB721}"/>
              </a:ext>
            </a:extLst>
          </p:cNvPr>
          <p:cNvSpPr>
            <a:spLocks noGrp="1"/>
          </p:cNvSpPr>
          <p:nvPr>
            <p:ph type="title"/>
          </p:nvPr>
        </p:nvSpPr>
        <p:spPr/>
        <p:txBody>
          <a:bodyPr/>
          <a:lstStyle/>
          <a:p>
            <a:r>
              <a:rPr lang="nl-NL" dirty="0"/>
              <a:t>Insteek gesprek</a:t>
            </a:r>
          </a:p>
        </p:txBody>
      </p:sp>
      <p:sp>
        <p:nvSpPr>
          <p:cNvPr id="3" name="Tijdelijke aanduiding voor inhoud 2">
            <a:extLst>
              <a:ext uri="{FF2B5EF4-FFF2-40B4-BE49-F238E27FC236}">
                <a16:creationId xmlns:a16="http://schemas.microsoft.com/office/drawing/2014/main" id="{FA8C5C21-99A8-4BEE-8EB6-48A830856450}"/>
              </a:ext>
            </a:extLst>
          </p:cNvPr>
          <p:cNvSpPr>
            <a:spLocks noGrp="1"/>
          </p:cNvSpPr>
          <p:nvPr>
            <p:ph idx="1"/>
          </p:nvPr>
        </p:nvSpPr>
        <p:spPr/>
        <p:txBody>
          <a:bodyPr/>
          <a:lstStyle/>
          <a:p>
            <a:r>
              <a:rPr lang="nl-NL" dirty="0"/>
              <a:t>Ideeën vanuit STC laten zien over volgend seizoen.</a:t>
            </a:r>
          </a:p>
          <a:p>
            <a:endParaRPr lang="nl-NL" dirty="0"/>
          </a:p>
          <a:p>
            <a:r>
              <a:rPr lang="nl-NL" dirty="0"/>
              <a:t>Met jullie duidelijkheid krijgen over de toekomst van de MW</a:t>
            </a:r>
          </a:p>
          <a:p>
            <a:endParaRPr lang="nl-NL" dirty="0"/>
          </a:p>
          <a:p>
            <a:r>
              <a:rPr lang="nl-NL" dirty="0"/>
              <a:t>Iedereen te behouden voor korfbalvereniging Atlantis</a:t>
            </a:r>
          </a:p>
        </p:txBody>
      </p:sp>
    </p:spTree>
    <p:extLst>
      <p:ext uri="{BB962C8B-B14F-4D97-AF65-F5344CB8AC3E}">
        <p14:creationId xmlns:p14="http://schemas.microsoft.com/office/powerpoint/2010/main" val="544386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3F8761-F163-4FD6-8FC3-42E5FFF5C017}"/>
              </a:ext>
            </a:extLst>
          </p:cNvPr>
          <p:cNvSpPr>
            <a:spLocks noGrp="1"/>
          </p:cNvSpPr>
          <p:nvPr>
            <p:ph type="title"/>
          </p:nvPr>
        </p:nvSpPr>
        <p:spPr/>
        <p:txBody>
          <a:bodyPr/>
          <a:lstStyle/>
          <a:p>
            <a:r>
              <a:rPr lang="nl-NL" dirty="0"/>
              <a:t>Plan voor volgend seizoen (Concept)</a:t>
            </a:r>
          </a:p>
        </p:txBody>
      </p:sp>
      <p:sp>
        <p:nvSpPr>
          <p:cNvPr id="3" name="Tijdelijke aanduiding voor inhoud 2">
            <a:extLst>
              <a:ext uri="{FF2B5EF4-FFF2-40B4-BE49-F238E27FC236}">
                <a16:creationId xmlns:a16="http://schemas.microsoft.com/office/drawing/2014/main" id="{DE8F932B-F4FB-4B5F-ACA7-A4E8E81BAD95}"/>
              </a:ext>
            </a:extLst>
          </p:cNvPr>
          <p:cNvSpPr>
            <a:spLocks noGrp="1"/>
          </p:cNvSpPr>
          <p:nvPr>
            <p:ph idx="1"/>
          </p:nvPr>
        </p:nvSpPr>
        <p:spPr/>
        <p:txBody>
          <a:bodyPr>
            <a:normAutofit lnSpcReduction="10000"/>
          </a:bodyPr>
          <a:lstStyle/>
          <a:p>
            <a:r>
              <a:rPr lang="nl-NL" sz="3000" dirty="0"/>
              <a:t>8 senioren teams</a:t>
            </a:r>
          </a:p>
          <a:p>
            <a:endParaRPr lang="nl-NL" sz="3000" dirty="0"/>
          </a:p>
          <a:p>
            <a:r>
              <a:rPr lang="nl-NL" sz="3000" dirty="0"/>
              <a:t>6 op de zaterdag</a:t>
            </a:r>
          </a:p>
          <a:p>
            <a:endParaRPr lang="nl-NL" sz="3000" dirty="0"/>
          </a:p>
          <a:p>
            <a:r>
              <a:rPr lang="nl-NL" sz="3000" dirty="0"/>
              <a:t>2 Midweek teams</a:t>
            </a:r>
          </a:p>
          <a:p>
            <a:endParaRPr lang="nl-NL" sz="3000" dirty="0"/>
          </a:p>
          <a:p>
            <a:r>
              <a:rPr lang="nl-NL" sz="3000" dirty="0"/>
              <a:t>En nog de Recreanten uiteraard</a:t>
            </a:r>
          </a:p>
        </p:txBody>
      </p:sp>
    </p:spTree>
    <p:extLst>
      <p:ext uri="{BB962C8B-B14F-4D97-AF65-F5344CB8AC3E}">
        <p14:creationId xmlns:p14="http://schemas.microsoft.com/office/powerpoint/2010/main" val="2231938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F6E828-EA29-4C08-AEB6-1B2F0DE8656A}"/>
              </a:ext>
            </a:extLst>
          </p:cNvPr>
          <p:cNvSpPr>
            <a:spLocks noGrp="1"/>
          </p:cNvSpPr>
          <p:nvPr>
            <p:ph type="title"/>
          </p:nvPr>
        </p:nvSpPr>
        <p:spPr/>
        <p:txBody>
          <a:bodyPr/>
          <a:lstStyle/>
          <a:p>
            <a:r>
              <a:rPr lang="nl-NL" dirty="0"/>
              <a:t>Personele bezetting (Concept)</a:t>
            </a:r>
          </a:p>
        </p:txBody>
      </p:sp>
      <p:sp>
        <p:nvSpPr>
          <p:cNvPr id="3" name="Tijdelijke aanduiding voor inhoud 2">
            <a:extLst>
              <a:ext uri="{FF2B5EF4-FFF2-40B4-BE49-F238E27FC236}">
                <a16:creationId xmlns:a16="http://schemas.microsoft.com/office/drawing/2014/main" id="{F1714A48-6A8B-409B-B33A-F020044D7629}"/>
              </a:ext>
            </a:extLst>
          </p:cNvPr>
          <p:cNvSpPr>
            <a:spLocks noGrp="1"/>
          </p:cNvSpPr>
          <p:nvPr>
            <p:ph idx="1"/>
          </p:nvPr>
        </p:nvSpPr>
        <p:spPr/>
        <p:txBody>
          <a:bodyPr/>
          <a:lstStyle/>
          <a:p>
            <a:r>
              <a:rPr lang="nl-NL" dirty="0"/>
              <a:t>Senioren 1: 	4 dames	4 heren</a:t>
            </a:r>
          </a:p>
          <a:p>
            <a:r>
              <a:rPr lang="nl-NL" dirty="0"/>
              <a:t>Senioren 2: 	5 dames	5 heren</a:t>
            </a:r>
          </a:p>
          <a:p>
            <a:r>
              <a:rPr lang="nl-NL" dirty="0"/>
              <a:t>Senioren 3: 	5 dames	4 heren</a:t>
            </a:r>
          </a:p>
          <a:p>
            <a:r>
              <a:rPr lang="nl-NL" dirty="0"/>
              <a:t>Senioren 4: 	5 dames	4 heren</a:t>
            </a:r>
          </a:p>
          <a:p>
            <a:r>
              <a:rPr lang="nl-NL" dirty="0"/>
              <a:t>Senioren 5: 	5 dames	4 heren</a:t>
            </a:r>
          </a:p>
          <a:p>
            <a:r>
              <a:rPr lang="nl-NL" dirty="0"/>
              <a:t>Senioren 6: 	6 dames 	6 heren</a:t>
            </a:r>
          </a:p>
        </p:txBody>
      </p:sp>
    </p:spTree>
    <p:extLst>
      <p:ext uri="{BB962C8B-B14F-4D97-AF65-F5344CB8AC3E}">
        <p14:creationId xmlns:p14="http://schemas.microsoft.com/office/powerpoint/2010/main" val="2770420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845C96-1304-415C-9D57-9DA66C88B727}"/>
              </a:ext>
            </a:extLst>
          </p:cNvPr>
          <p:cNvSpPr>
            <a:spLocks noGrp="1"/>
          </p:cNvSpPr>
          <p:nvPr>
            <p:ph type="title"/>
          </p:nvPr>
        </p:nvSpPr>
        <p:spPr/>
        <p:txBody>
          <a:bodyPr/>
          <a:lstStyle/>
          <a:p>
            <a:r>
              <a:rPr lang="nl-NL" dirty="0"/>
              <a:t>Personele bezetting MW-Teams (Concept)</a:t>
            </a:r>
          </a:p>
        </p:txBody>
      </p:sp>
      <p:sp>
        <p:nvSpPr>
          <p:cNvPr id="3" name="Tijdelijke aanduiding voor inhoud 2">
            <a:extLst>
              <a:ext uri="{FF2B5EF4-FFF2-40B4-BE49-F238E27FC236}">
                <a16:creationId xmlns:a16="http://schemas.microsoft.com/office/drawing/2014/main" id="{397A2A6A-B162-45C6-B41A-838297436E7C}"/>
              </a:ext>
            </a:extLst>
          </p:cNvPr>
          <p:cNvSpPr>
            <a:spLocks noGrp="1"/>
          </p:cNvSpPr>
          <p:nvPr>
            <p:ph idx="1"/>
          </p:nvPr>
        </p:nvSpPr>
        <p:spPr>
          <a:xfrm>
            <a:off x="680321" y="2336873"/>
            <a:ext cx="9613861" cy="4122650"/>
          </a:xfrm>
        </p:spPr>
        <p:txBody>
          <a:bodyPr>
            <a:normAutofit fontScale="92500" lnSpcReduction="10000"/>
          </a:bodyPr>
          <a:lstStyle/>
          <a:p>
            <a:r>
              <a:rPr lang="nl-NL" dirty="0"/>
              <a:t>MW1:					MW2:</a:t>
            </a:r>
          </a:p>
          <a:p>
            <a:pPr marL="0" indent="0">
              <a:buNone/>
            </a:pPr>
            <a:r>
              <a:rPr lang="nl-NL" dirty="0"/>
              <a:t>Dames:		Heren:			Dames:		Heren:</a:t>
            </a:r>
          </a:p>
          <a:p>
            <a:pPr marL="0" indent="0">
              <a:buNone/>
            </a:pPr>
            <a:r>
              <a:rPr lang="nl-NL" dirty="0"/>
              <a:t>Ilse S.			Jacco			Wilma			Rob</a:t>
            </a:r>
          </a:p>
          <a:p>
            <a:pPr marL="0" indent="0">
              <a:buNone/>
            </a:pPr>
            <a:r>
              <a:rPr lang="nl-NL" dirty="0"/>
              <a:t>Evelyne		Pleun			</a:t>
            </a:r>
            <a:r>
              <a:rPr lang="nl-NL" dirty="0" err="1"/>
              <a:t>Sabiene</a:t>
            </a:r>
            <a:r>
              <a:rPr lang="nl-NL" dirty="0"/>
              <a:t>		René</a:t>
            </a:r>
          </a:p>
          <a:p>
            <a:pPr marL="0" indent="0">
              <a:buNone/>
            </a:pPr>
            <a:r>
              <a:rPr lang="nl-NL" dirty="0" err="1"/>
              <a:t>Gita</a:t>
            </a:r>
            <a:r>
              <a:rPr lang="nl-NL" dirty="0"/>
              <a:t>			Kris			Anita			Barry</a:t>
            </a:r>
          </a:p>
          <a:p>
            <a:pPr marL="0" indent="0">
              <a:buNone/>
            </a:pPr>
            <a:r>
              <a:rPr lang="nl-NL" dirty="0"/>
              <a:t>Laura			Steven			Ilse D.			Harold</a:t>
            </a:r>
          </a:p>
          <a:p>
            <a:pPr marL="0" indent="0">
              <a:buNone/>
            </a:pPr>
            <a:r>
              <a:rPr lang="nl-NL" dirty="0"/>
              <a:t>Tamara			Berry			Sandra (Alleen Veld)</a:t>
            </a:r>
          </a:p>
          <a:p>
            <a:pPr marL="0" indent="0">
              <a:buNone/>
            </a:pPr>
            <a:r>
              <a:rPr lang="nl-NL" dirty="0"/>
              <a:t>Britt</a:t>
            </a:r>
          </a:p>
          <a:p>
            <a:pPr marL="0" indent="0">
              <a:buNone/>
            </a:pPr>
            <a:r>
              <a:rPr lang="nl-NL" dirty="0" err="1"/>
              <a:t>Willemieke</a:t>
            </a:r>
            <a:endParaRPr lang="nl-NL" dirty="0"/>
          </a:p>
          <a:p>
            <a:pPr marL="0" indent="0">
              <a:buNone/>
            </a:pPr>
            <a:r>
              <a:rPr lang="nl-NL" dirty="0"/>
              <a:t>(7)			(5)			(4/5)			(4)</a:t>
            </a:r>
          </a:p>
        </p:txBody>
      </p:sp>
    </p:spTree>
    <p:extLst>
      <p:ext uri="{BB962C8B-B14F-4D97-AF65-F5344CB8AC3E}">
        <p14:creationId xmlns:p14="http://schemas.microsoft.com/office/powerpoint/2010/main" val="254346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E9FF40-9741-4083-96D9-09584F349835}"/>
              </a:ext>
            </a:extLst>
          </p:cNvPr>
          <p:cNvSpPr>
            <a:spLocks noGrp="1"/>
          </p:cNvSpPr>
          <p:nvPr>
            <p:ph type="title"/>
          </p:nvPr>
        </p:nvSpPr>
        <p:spPr/>
        <p:txBody>
          <a:bodyPr/>
          <a:lstStyle/>
          <a:p>
            <a:r>
              <a:rPr lang="nl-NL" dirty="0"/>
              <a:t>Vraagstukken..	</a:t>
            </a:r>
          </a:p>
        </p:txBody>
      </p:sp>
      <p:sp>
        <p:nvSpPr>
          <p:cNvPr id="3" name="Tijdelijke aanduiding voor inhoud 2">
            <a:extLst>
              <a:ext uri="{FF2B5EF4-FFF2-40B4-BE49-F238E27FC236}">
                <a16:creationId xmlns:a16="http://schemas.microsoft.com/office/drawing/2014/main" id="{5C68CF23-150B-4B05-A788-FCBA97CE81ED}"/>
              </a:ext>
            </a:extLst>
          </p:cNvPr>
          <p:cNvSpPr>
            <a:spLocks noGrp="1"/>
          </p:cNvSpPr>
          <p:nvPr>
            <p:ph idx="1"/>
          </p:nvPr>
        </p:nvSpPr>
        <p:spPr>
          <a:xfrm>
            <a:off x="680321" y="2009702"/>
            <a:ext cx="9613861" cy="4676324"/>
          </a:xfrm>
        </p:spPr>
        <p:txBody>
          <a:bodyPr/>
          <a:lstStyle/>
          <a:p>
            <a:r>
              <a:rPr lang="nl-NL" dirty="0"/>
              <a:t>Afgelopen maanden gebruik gemaakt van heel veel reserves.</a:t>
            </a:r>
          </a:p>
          <a:p>
            <a:r>
              <a:rPr lang="nl-NL" sz="1500" dirty="0"/>
              <a:t>Dit voornamelijk door de Corona periode een moeilijke periode geweest door veel weg gevallen spelers. Hierbij werd er ook aangegeven dat als er bijvoorbeeld door MW2 via Marianne naar spelers werd gevraagd gelijk naar 4 en 5 werd gekeken </a:t>
            </a:r>
            <a:r>
              <a:rPr lang="nl-NL" sz="1500" dirty="0" err="1"/>
              <a:t>inplaats</a:t>
            </a:r>
            <a:r>
              <a:rPr lang="nl-NL" sz="1500" dirty="0"/>
              <a:t> van polsen bij MW1. Ook werd hierdoor makkelijk gegrepen naar ploegen die voor de MW-teams trainden om zo mensen mee te laten spelen.</a:t>
            </a:r>
          </a:p>
          <a:p>
            <a:r>
              <a:rPr lang="nl-NL" dirty="0"/>
              <a:t>Is dit nog te doen met de personele bezetting die we hebben voor de 2 MW – Teams?</a:t>
            </a:r>
          </a:p>
          <a:p>
            <a:r>
              <a:rPr lang="nl-NL" sz="1500" dirty="0"/>
              <a:t>Beide teams geven aan van wel, maar dat er meer onderling geholpen zal moeten worden. Hierin moeten de 2 teams die voornamelijk apart werkten meer gaan samenwerken om her en der een invaller te kunnen regelen die evenredig mee speelt met de andere spelers op dat moment. Het moet dus niet zo zijn dat er 1 heer van MW1 mee gaat met de 4 heren van MW2 om vervolgens 55 minuten op de bank te zitten. </a:t>
            </a:r>
          </a:p>
          <a:p>
            <a:r>
              <a:rPr lang="nl-NL" sz="3000" dirty="0"/>
              <a:t>Moeten we misschien kiezen voor 1 MW – Team?</a:t>
            </a:r>
          </a:p>
          <a:p>
            <a:r>
              <a:rPr lang="nl-NL" sz="1500" dirty="0"/>
              <a:t>Dit wilde duidelijk niemand, omdat we dan een te groot aantal spelers krijgen die niet aan spelen toe komt</a:t>
            </a:r>
          </a:p>
          <a:p>
            <a:pPr marL="0" indent="0">
              <a:buNone/>
            </a:pPr>
            <a:endParaRPr lang="nl-NL" dirty="0"/>
          </a:p>
        </p:txBody>
      </p:sp>
    </p:spTree>
    <p:extLst>
      <p:ext uri="{BB962C8B-B14F-4D97-AF65-F5344CB8AC3E}">
        <p14:creationId xmlns:p14="http://schemas.microsoft.com/office/powerpoint/2010/main" val="331040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BD834E-7642-459D-95D1-FF71907D476B}"/>
              </a:ext>
            </a:extLst>
          </p:cNvPr>
          <p:cNvSpPr>
            <a:spLocks noGrp="1"/>
          </p:cNvSpPr>
          <p:nvPr>
            <p:ph type="title"/>
          </p:nvPr>
        </p:nvSpPr>
        <p:spPr/>
        <p:txBody>
          <a:bodyPr/>
          <a:lstStyle/>
          <a:p>
            <a:r>
              <a:rPr lang="nl-NL" dirty="0"/>
              <a:t>Vraagstukken..</a:t>
            </a:r>
          </a:p>
        </p:txBody>
      </p:sp>
      <p:sp>
        <p:nvSpPr>
          <p:cNvPr id="3" name="Tijdelijke aanduiding voor inhoud 2">
            <a:extLst>
              <a:ext uri="{FF2B5EF4-FFF2-40B4-BE49-F238E27FC236}">
                <a16:creationId xmlns:a16="http://schemas.microsoft.com/office/drawing/2014/main" id="{A778F7FD-B2E2-4210-9E53-AD1589644C5B}"/>
              </a:ext>
            </a:extLst>
          </p:cNvPr>
          <p:cNvSpPr>
            <a:spLocks noGrp="1"/>
          </p:cNvSpPr>
          <p:nvPr>
            <p:ph idx="1"/>
          </p:nvPr>
        </p:nvSpPr>
        <p:spPr>
          <a:xfrm>
            <a:off x="680321" y="3662333"/>
            <a:ext cx="9613861" cy="3599316"/>
          </a:xfrm>
        </p:spPr>
        <p:txBody>
          <a:bodyPr>
            <a:normAutofit/>
          </a:bodyPr>
          <a:lstStyle/>
          <a:p>
            <a:pPr marL="0" indent="0">
              <a:buNone/>
            </a:pPr>
            <a:endParaRPr lang="nl-NL" sz="3000" dirty="0"/>
          </a:p>
          <a:p>
            <a:pPr marL="0" indent="0">
              <a:buNone/>
            </a:pPr>
            <a:endParaRPr lang="nl-NL" sz="3000" dirty="0"/>
          </a:p>
          <a:p>
            <a:pPr marL="0" indent="0">
              <a:buNone/>
            </a:pPr>
            <a:endParaRPr lang="nl-NL" sz="3000" dirty="0"/>
          </a:p>
        </p:txBody>
      </p:sp>
      <p:sp>
        <p:nvSpPr>
          <p:cNvPr id="4" name="Tekstvak 3">
            <a:extLst>
              <a:ext uri="{FF2B5EF4-FFF2-40B4-BE49-F238E27FC236}">
                <a16:creationId xmlns:a16="http://schemas.microsoft.com/office/drawing/2014/main" id="{B5965E68-4567-4B79-BF63-B51FCA5776BF}"/>
              </a:ext>
            </a:extLst>
          </p:cNvPr>
          <p:cNvSpPr txBox="1"/>
          <p:nvPr/>
        </p:nvSpPr>
        <p:spPr>
          <a:xfrm>
            <a:off x="998290" y="2000339"/>
            <a:ext cx="9295892" cy="4247317"/>
          </a:xfrm>
          <a:prstGeom prst="rect">
            <a:avLst/>
          </a:prstGeom>
          <a:noFill/>
        </p:spPr>
        <p:txBody>
          <a:bodyPr wrap="square" rtlCol="0">
            <a:spAutoFit/>
          </a:bodyPr>
          <a:lstStyle/>
          <a:p>
            <a:r>
              <a:rPr lang="nl-NL" sz="2400" dirty="0"/>
              <a:t>2 MW – Teams:</a:t>
            </a:r>
          </a:p>
          <a:p>
            <a:r>
              <a:rPr lang="nl-NL" sz="2400" dirty="0"/>
              <a:t>Hoe krijgen we het voor elkaar dat er zo min mogelijk reserves gebruikt worden vanuit de zaterdag teams? </a:t>
            </a:r>
          </a:p>
          <a:p>
            <a:r>
              <a:rPr lang="nl-NL" sz="1500" dirty="0"/>
              <a:t>Door middel van de 2 midweek teams meer een samenwerking te maken met betrekking tot bereidheid tot invallen. Zo werd er positief besproken over een grote appgroep met elkaar waarbij dan mocht er een invaller nodig zijn bij een MW-team er gelijk besproken kan worden of een persoon uit het andere MW-team kan bij springen. Mocht er nou in het uiterste geval echt niemand kunnen, dan kan er contact gezocht worden met Marianne die dan op zoek gaat bij de </a:t>
            </a:r>
            <a:r>
              <a:rPr lang="nl-NL" sz="1500" dirty="0" err="1"/>
              <a:t>AR’s</a:t>
            </a:r>
            <a:r>
              <a:rPr lang="nl-NL" sz="1500" dirty="0"/>
              <a:t> of andere senioren teams naar een invaller die mee gaat. Eventueel kan het ook voor komen dat een speler hierdoor wel bij het andere team speelt </a:t>
            </a:r>
            <a:r>
              <a:rPr lang="nl-NL" sz="1500" dirty="0" err="1"/>
              <a:t>inplaats</a:t>
            </a:r>
            <a:r>
              <a:rPr lang="nl-NL" sz="1500" dirty="0"/>
              <a:t> van dat ze bij z’n eigen team spelen. Dit om de belasting van 2 dagen achter elkaar spelen te voorkomen.</a:t>
            </a:r>
          </a:p>
          <a:p>
            <a:r>
              <a:rPr lang="nl-NL" sz="2400" dirty="0"/>
              <a:t>Moeten misschien de teams een beetje gehusseld worden om de personele bezetting gelijk te trekken?</a:t>
            </a:r>
          </a:p>
          <a:p>
            <a:r>
              <a:rPr lang="nl-NL" sz="1500" dirty="0"/>
              <a:t>Dit hoefde van beide teams niet, omdat met dit plan de teams automatisch wat meer betrokken bij elkaar worden en wat meer gehusseld ook worden</a:t>
            </a:r>
            <a:r>
              <a:rPr lang="nl-NL" sz="1500"/>
              <a:t>. </a:t>
            </a:r>
            <a:endParaRPr lang="nl-NL" sz="1500" dirty="0"/>
          </a:p>
        </p:txBody>
      </p:sp>
    </p:spTree>
    <p:extLst>
      <p:ext uri="{BB962C8B-B14F-4D97-AF65-F5344CB8AC3E}">
        <p14:creationId xmlns:p14="http://schemas.microsoft.com/office/powerpoint/2010/main" val="2982520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FEA05C-7064-4EE6-9CBC-7576166CCA41}"/>
              </a:ext>
            </a:extLst>
          </p:cNvPr>
          <p:cNvSpPr>
            <a:spLocks noGrp="1"/>
          </p:cNvSpPr>
          <p:nvPr>
            <p:ph type="title"/>
          </p:nvPr>
        </p:nvSpPr>
        <p:spPr/>
        <p:txBody>
          <a:bodyPr/>
          <a:lstStyle/>
          <a:p>
            <a:r>
              <a:rPr lang="nl-NL" dirty="0"/>
              <a:t>Nog vragen/opmerkingen aan de STC?</a:t>
            </a:r>
          </a:p>
        </p:txBody>
      </p:sp>
      <p:sp>
        <p:nvSpPr>
          <p:cNvPr id="3" name="Tijdelijke aanduiding voor inhoud 2">
            <a:extLst>
              <a:ext uri="{FF2B5EF4-FFF2-40B4-BE49-F238E27FC236}">
                <a16:creationId xmlns:a16="http://schemas.microsoft.com/office/drawing/2014/main" id="{3E69C0F4-2950-44D4-B50F-E1816F1FBD77}"/>
              </a:ext>
            </a:extLst>
          </p:cNvPr>
          <p:cNvSpPr>
            <a:spLocks noGrp="1"/>
          </p:cNvSpPr>
          <p:nvPr>
            <p:ph idx="1"/>
          </p:nvPr>
        </p:nvSpPr>
        <p:spPr>
          <a:xfrm>
            <a:off x="680321" y="2193283"/>
            <a:ext cx="9613861" cy="3599316"/>
          </a:xfrm>
        </p:spPr>
        <p:txBody>
          <a:bodyPr>
            <a:normAutofit/>
          </a:bodyPr>
          <a:lstStyle/>
          <a:p>
            <a:r>
              <a:rPr lang="nl-NL" dirty="0"/>
              <a:t>Zijn er nog andere pijnpunten die jullie merken waar wij als STC dingen aan kunnen veranderen?</a:t>
            </a:r>
          </a:p>
          <a:p>
            <a:pPr marL="0" indent="0">
              <a:buNone/>
            </a:pPr>
            <a:r>
              <a:rPr lang="nl-NL" sz="1500" dirty="0"/>
              <a:t>Er wordt andersom ook veel gevraagd van de MW-Teams om bereid te zijn voor het spelen/invallen op de zaterdag. Hierbij dus ook de vraag vanuit de groep of de opzet met een extra senioren team op de zaterdag deze druk niet gaat verhogen. Is het niet echt te krap en gaat dat wel werken dat je eigenlijk elke zaterdag per team minimaal 2 mensen extra nodig hebt.</a:t>
            </a:r>
          </a:p>
          <a:p>
            <a:pPr marL="0" indent="0">
              <a:buNone/>
            </a:pPr>
            <a:endParaRPr lang="nl-NL" sz="1500" dirty="0"/>
          </a:p>
          <a:p>
            <a:pPr marL="0" indent="0">
              <a:buNone/>
            </a:pPr>
            <a:r>
              <a:rPr lang="nl-NL" sz="1500" dirty="0"/>
              <a:t>Het aanmelden van nieuwe leden gaat heel moeizaam en is niet duidelijk via welke persoon/richting dit moet. </a:t>
            </a:r>
            <a:r>
              <a:rPr lang="nl-NL" sz="1500" dirty="0" err="1"/>
              <a:t>Willemieke</a:t>
            </a:r>
            <a:r>
              <a:rPr lang="nl-NL" sz="1500" dirty="0"/>
              <a:t> en Britt kwamen via veel omwegen bij Klaas terecht die het uiteindelijk geregeld heeft, maar dit is niet via de naar ons bekende weg namelijk de ledenadministratie gegaan.</a:t>
            </a:r>
          </a:p>
          <a:p>
            <a:pPr marL="0" indent="0">
              <a:buNone/>
            </a:pPr>
            <a:endParaRPr lang="nl-NL" sz="3000" dirty="0"/>
          </a:p>
        </p:txBody>
      </p:sp>
    </p:spTree>
    <p:extLst>
      <p:ext uri="{BB962C8B-B14F-4D97-AF65-F5344CB8AC3E}">
        <p14:creationId xmlns:p14="http://schemas.microsoft.com/office/powerpoint/2010/main" val="301844312"/>
      </p:ext>
    </p:extLst>
  </p:cSld>
  <p:clrMapOvr>
    <a:masterClrMapping/>
  </p:clrMapOvr>
</p:sld>
</file>

<file path=ppt/theme/theme1.xml><?xml version="1.0" encoding="utf-8"?>
<a:theme xmlns:a="http://schemas.openxmlformats.org/drawingml/2006/main" name="Berlij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TM04033917[[fn=Berlijn]]</Template>
  <TotalTime>182</TotalTime>
  <Words>789</Words>
  <Application>Microsoft Office PowerPoint</Application>
  <PresentationFormat>Breedbeeld</PresentationFormat>
  <Paragraphs>52</Paragraphs>
  <Slides>8</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8</vt:i4>
      </vt:variant>
    </vt:vector>
  </HeadingPairs>
  <TitlesOfParts>
    <vt:vector size="11" baseType="lpstr">
      <vt:lpstr>Arial</vt:lpstr>
      <vt:lpstr>Trebuchet MS</vt:lpstr>
      <vt:lpstr>Berlijn</vt:lpstr>
      <vt:lpstr>Gesprek met MW-Teams</vt:lpstr>
      <vt:lpstr>Insteek gesprek</vt:lpstr>
      <vt:lpstr>Plan voor volgend seizoen (Concept)</vt:lpstr>
      <vt:lpstr>Personele bezetting (Concept)</vt:lpstr>
      <vt:lpstr>Personele bezetting MW-Teams (Concept)</vt:lpstr>
      <vt:lpstr>Vraagstukken.. </vt:lpstr>
      <vt:lpstr>Vraagstukken..</vt:lpstr>
      <vt:lpstr>Nog vragen/opmerkingen aan de STC?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Gesprek met MW-Teams</dc:title>
  <dc:creator>Jeroen Korver</dc:creator>
  <cp:lastModifiedBy>Jeroen Korver</cp:lastModifiedBy>
  <cp:revision>3</cp:revision>
  <dcterms:created xsi:type="dcterms:W3CDTF">2022-04-04T20:00:19Z</dcterms:created>
  <dcterms:modified xsi:type="dcterms:W3CDTF">2022-04-05T19:37:13Z</dcterms:modified>
</cp:coreProperties>
</file>